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503" r:id="rId2"/>
    <p:sldId id="626" r:id="rId3"/>
    <p:sldId id="627" r:id="rId4"/>
    <p:sldId id="629" r:id="rId5"/>
    <p:sldId id="630" r:id="rId6"/>
    <p:sldId id="631" r:id="rId7"/>
    <p:sldId id="632" r:id="rId8"/>
    <p:sldId id="633" r:id="rId9"/>
    <p:sldId id="643" r:id="rId10"/>
    <p:sldId id="634" r:id="rId11"/>
    <p:sldId id="639" r:id="rId12"/>
    <p:sldId id="641" r:id="rId13"/>
    <p:sldId id="642" r:id="rId14"/>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1A2B5892-F8C4-4A8E-A337-1E96C17A139D}">
          <p14:sldIdLst>
            <p14:sldId id="503"/>
            <p14:sldId id="626"/>
            <p14:sldId id="627"/>
            <p14:sldId id="629"/>
            <p14:sldId id="630"/>
            <p14:sldId id="631"/>
            <p14:sldId id="632"/>
            <p14:sldId id="633"/>
            <p14:sldId id="643"/>
            <p14:sldId id="634"/>
            <p14:sldId id="639"/>
            <p14:sldId id="641"/>
            <p14:sldId id="6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414"/>
    <a:srgbClr val="282F39"/>
    <a:srgbClr val="007A7D"/>
    <a:srgbClr val="CB1B4A"/>
    <a:srgbClr val="074D67"/>
    <a:srgbClr val="42AFB6"/>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75323" autoAdjust="0"/>
  </p:normalViewPr>
  <p:slideViewPr>
    <p:cSldViewPr snapToGrid="0">
      <p:cViewPr varScale="1">
        <p:scale>
          <a:sx n="61" d="100"/>
          <a:sy n="61" d="100"/>
        </p:scale>
        <p:origin x="389" y="53"/>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84AD51AB-0BA2-457D-89DF-3609284CB403}" type="datetimeFigureOut">
              <a:rPr lang="en-US" smtClean="0"/>
              <a:t>10/24/2019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BB84FF79-2F07-4E9F-8B84-1A18C62B99BB}" type="slidenum">
              <a:rPr lang="en-US" smtClean="0"/>
              <a:t>‹#›</a:t>
            </a:fld>
            <a:endParaRPr lang="en-US"/>
          </a:p>
        </p:txBody>
      </p:sp>
    </p:spTree>
    <p:extLst>
      <p:ext uri="{BB962C8B-B14F-4D97-AF65-F5344CB8AC3E}">
        <p14:creationId xmlns:p14="http://schemas.microsoft.com/office/powerpoint/2010/main" val="125870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nvergov.org/opendata/dataset/city-and-county-of-denver-crim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a:t>
            </a:fld>
            <a:endParaRPr lang="en-US"/>
          </a:p>
        </p:txBody>
      </p:sp>
    </p:spTree>
    <p:extLst>
      <p:ext uri="{BB962C8B-B14F-4D97-AF65-F5344CB8AC3E}">
        <p14:creationId xmlns:p14="http://schemas.microsoft.com/office/powerpoint/2010/main" val="302668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84FF79-2F07-4E9F-8B84-1A18C62B99BB}" type="slidenum">
              <a:rPr lang="en-US" smtClean="0"/>
              <a:t>10</a:t>
            </a:fld>
            <a:endParaRPr lang="en-US"/>
          </a:p>
        </p:txBody>
      </p:sp>
    </p:spTree>
    <p:extLst>
      <p:ext uri="{BB962C8B-B14F-4D97-AF65-F5344CB8AC3E}">
        <p14:creationId xmlns:p14="http://schemas.microsoft.com/office/powerpoint/2010/main" val="68127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Precision and recall</a:t>
            </a:r>
            <a:r>
              <a:rPr lang="en-US" dirty="0"/>
              <a:t> are two extremely important model evaluation metrics. While </a:t>
            </a:r>
            <a:r>
              <a:rPr lang="en-US" b="1" dirty="0"/>
              <a:t>precision</a:t>
            </a:r>
            <a:r>
              <a:rPr lang="en-US" dirty="0"/>
              <a:t> refers to the percentage of your results which are relevant, </a:t>
            </a:r>
            <a:r>
              <a:rPr lang="en-US" b="1" dirty="0"/>
              <a:t>recall</a:t>
            </a:r>
            <a:r>
              <a:rPr lang="en-US" dirty="0"/>
              <a:t> refers to the percentage of total relevant results correctly classified by your algorithm</a:t>
            </a:r>
          </a:p>
          <a:p>
            <a:endParaRPr lang="en-US" dirty="0"/>
          </a:p>
          <a:p>
            <a:r>
              <a:rPr lang="en-US" dirty="0"/>
              <a:t>Model 1</a:t>
            </a:r>
          </a:p>
          <a:p>
            <a:endParaRPr lang="en-US" dirty="0"/>
          </a:p>
          <a:p>
            <a:r>
              <a:rPr lang="en-US" dirty="0"/>
              <a:t>0.7179376176973528</a:t>
            </a:r>
          </a:p>
          <a:p>
            <a:r>
              <a:rPr lang="en-US" dirty="0"/>
              <a:t>[[10410 26786]</a:t>
            </a:r>
          </a:p>
          <a:p>
            <a:r>
              <a:rPr lang="en-US" dirty="0"/>
              <a:t> [12307 89094]]</a:t>
            </a:r>
          </a:p>
          <a:p>
            <a:r>
              <a:rPr lang="en-US" dirty="0"/>
              <a:t>              precision    recall  f1-score   support</a:t>
            </a:r>
          </a:p>
          <a:p>
            <a:endParaRPr lang="en-US" dirty="0"/>
          </a:p>
          <a:p>
            <a:r>
              <a:rPr lang="en-US" dirty="0"/>
              <a:t>           0       0.46      0.28      0.35     37196</a:t>
            </a:r>
          </a:p>
          <a:p>
            <a:r>
              <a:rPr lang="en-US" dirty="0"/>
              <a:t>           1       0.77      0.88      0.82    101401</a:t>
            </a:r>
          </a:p>
          <a:p>
            <a:endParaRPr lang="en-US" dirty="0"/>
          </a:p>
          <a:p>
            <a:r>
              <a:rPr lang="en-US" dirty="0"/>
              <a:t>    accuracy                           0.72    138597</a:t>
            </a:r>
          </a:p>
          <a:p>
            <a:r>
              <a:rPr lang="en-US" dirty="0"/>
              <a:t>   macro avg       0.61      0.58      0.58    138597</a:t>
            </a:r>
          </a:p>
          <a:p>
            <a:r>
              <a:rPr lang="en-US" dirty="0"/>
              <a:t>weighted avg       0.69      0.72      0.69    138597</a:t>
            </a:r>
          </a:p>
          <a:p>
            <a:endParaRPr lang="en-US" dirty="0"/>
          </a:p>
          <a:p>
            <a:endParaRPr lang="en-US" dirty="0"/>
          </a:p>
          <a:p>
            <a:r>
              <a:rPr lang="en-US" dirty="0"/>
              <a:t>Model 2</a:t>
            </a:r>
          </a:p>
          <a:p>
            <a:endParaRPr lang="en-US" dirty="0"/>
          </a:p>
          <a:p>
            <a:r>
              <a:rPr lang="en-US" dirty="0"/>
              <a:t>precision    recall  f1-score   support</a:t>
            </a:r>
          </a:p>
          <a:p>
            <a:endParaRPr lang="en-US" dirty="0"/>
          </a:p>
          <a:p>
            <a:r>
              <a:rPr lang="en-US" dirty="0"/>
              <a:t>          Aggravated Assault       0.06      0.03      0.04      3278</a:t>
            </a:r>
          </a:p>
          <a:p>
            <a:r>
              <a:rPr lang="en-US" dirty="0"/>
              <a:t>            All Other Crimes       0.28      0.48      0.35     25231</a:t>
            </a:r>
          </a:p>
          <a:p>
            <a:r>
              <a:rPr lang="en-US" dirty="0"/>
              <a:t>                       Arson       0.00      0.00      0.00       172</a:t>
            </a:r>
          </a:p>
          <a:p>
            <a:r>
              <a:rPr lang="en-US" dirty="0"/>
              <a:t>                  Auto Theft       0.11      0.07      0.09      7401</a:t>
            </a:r>
          </a:p>
          <a:p>
            <a:r>
              <a:rPr lang="en-US" dirty="0"/>
              <a:t>                    Burglary       0.10      0.06      0.07      7188</a:t>
            </a:r>
          </a:p>
          <a:p>
            <a:r>
              <a:rPr lang="en-US" dirty="0"/>
              <a:t>                Drug Alcohol       0.24      0.21      0.22      9227</a:t>
            </a:r>
          </a:p>
          <a:p>
            <a:r>
              <a:rPr lang="en-US" dirty="0"/>
              <a:t>                     Larceny       0.20      0.16      0.18     13271</a:t>
            </a:r>
          </a:p>
          <a:p>
            <a:r>
              <a:rPr lang="en-US" dirty="0"/>
              <a:t>                      Murder       0.00      0.00      0.00        96</a:t>
            </a:r>
          </a:p>
          <a:p>
            <a:r>
              <a:rPr lang="en-US" dirty="0"/>
              <a:t>Other Crimes Against Persons       0.08      0.03      0.04      6835</a:t>
            </a:r>
          </a:p>
          <a:p>
            <a:r>
              <a:rPr lang="en-US" dirty="0"/>
              <a:t>             Public Disorder       0.17      0.12      0.14     14509</a:t>
            </a:r>
          </a:p>
          <a:p>
            <a:r>
              <a:rPr lang="en-US" dirty="0"/>
              <a:t>                     Robbery       0.03      0.00      0.00      1707</a:t>
            </a:r>
          </a:p>
          <a:p>
            <a:r>
              <a:rPr lang="en-US" dirty="0"/>
              <a:t>              Sexual Assault       0.00      0.00      0.00         2</a:t>
            </a:r>
          </a:p>
          <a:p>
            <a:r>
              <a:rPr lang="en-US" dirty="0"/>
              <a:t>    Theft From Motor Vehicle       0.16      0.08      0.11     10585</a:t>
            </a:r>
          </a:p>
          <a:p>
            <a:r>
              <a:rPr lang="en-US" dirty="0"/>
              <a:t>            Traffic Accident       0.40      0.51      0.45     37301</a:t>
            </a:r>
          </a:p>
          <a:p>
            <a:r>
              <a:rPr lang="en-US" dirty="0"/>
              <a:t>          White Collar Crime       0.04      0.00      0.00      1794</a:t>
            </a:r>
          </a:p>
          <a:p>
            <a:endParaRPr lang="en-US" dirty="0"/>
          </a:p>
          <a:p>
            <a:r>
              <a:rPr lang="en-US" dirty="0"/>
              <a:t>                    accuracy                           0.28    138597</a:t>
            </a:r>
          </a:p>
          <a:p>
            <a:r>
              <a:rPr lang="en-US" dirty="0"/>
              <a:t>                   macro avg       0.12      0.12      0.11    138597</a:t>
            </a:r>
          </a:p>
          <a:p>
            <a:r>
              <a:rPr lang="en-US" dirty="0"/>
              <a:t>                weighted avg       0.24      0.28      0.25    138597</a:t>
            </a:r>
          </a:p>
        </p:txBody>
      </p:sp>
      <p:sp>
        <p:nvSpPr>
          <p:cNvPr id="4" name="Slide Number Placeholder 3"/>
          <p:cNvSpPr>
            <a:spLocks noGrp="1"/>
          </p:cNvSpPr>
          <p:nvPr>
            <p:ph type="sldNum" sz="quarter" idx="5"/>
          </p:nvPr>
        </p:nvSpPr>
        <p:spPr/>
        <p:txBody>
          <a:bodyPr/>
          <a:lstStyle/>
          <a:p>
            <a:fld id="{BB84FF79-2F07-4E9F-8B84-1A18C62B99BB}" type="slidenum">
              <a:rPr lang="en-US" smtClean="0"/>
              <a:t>11</a:t>
            </a:fld>
            <a:endParaRPr lang="en-US"/>
          </a:p>
        </p:txBody>
      </p:sp>
    </p:spTree>
    <p:extLst>
      <p:ext uri="{BB962C8B-B14F-4D97-AF65-F5344CB8AC3E}">
        <p14:creationId xmlns:p14="http://schemas.microsoft.com/office/powerpoint/2010/main" val="261189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Definition: Logistic regression is a machine learning algorithm for classification. ...</a:t>
            </a:r>
          </a:p>
          <a:p>
            <a:r>
              <a:rPr lang="en-US" dirty="0"/>
              <a:t>Naïve Bayes. ...</a:t>
            </a:r>
          </a:p>
          <a:p>
            <a:r>
              <a:rPr lang="en-US" dirty="0"/>
              <a:t>Stochastic Gradient Descent. ...</a:t>
            </a:r>
          </a:p>
          <a:p>
            <a:r>
              <a:rPr lang="en-US" dirty="0"/>
              <a:t>Decision Tree. ...</a:t>
            </a:r>
          </a:p>
          <a:p>
            <a:r>
              <a:rPr lang="en-US" dirty="0"/>
              <a:t>Random Forest. ...</a:t>
            </a:r>
          </a:p>
          <a:p>
            <a:r>
              <a:rPr lang="en-US" dirty="0"/>
              <a:t>Support Vector Machine.</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12</a:t>
            </a:fld>
            <a:endParaRPr lang="en-US"/>
          </a:p>
        </p:txBody>
      </p:sp>
    </p:spTree>
    <p:extLst>
      <p:ext uri="{BB962C8B-B14F-4D97-AF65-F5344CB8AC3E}">
        <p14:creationId xmlns:p14="http://schemas.microsoft.com/office/powerpoint/2010/main" val="292210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13</a:t>
            </a:fld>
            <a:endParaRPr lang="en-US"/>
          </a:p>
        </p:txBody>
      </p:sp>
    </p:spTree>
    <p:extLst>
      <p:ext uri="{BB962C8B-B14F-4D97-AF65-F5344CB8AC3E}">
        <p14:creationId xmlns:p14="http://schemas.microsoft.com/office/powerpoint/2010/main" val="69589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09" indent="-233309">
              <a:buAutoNum type="arabicPeriod"/>
            </a:pPr>
            <a:r>
              <a:rPr lang="en-US" dirty="0"/>
              <a:t>Acts as both agenda and project overview</a:t>
            </a:r>
          </a:p>
          <a:p>
            <a:pPr marL="233309" indent="-233309">
              <a:buAutoNum type="arabicPeriod"/>
            </a:pPr>
            <a:r>
              <a:rPr lang="en-US" dirty="0"/>
              <a:t>Followed typical OSEMN framework </a:t>
            </a:r>
          </a:p>
        </p:txBody>
      </p:sp>
      <p:sp>
        <p:nvSpPr>
          <p:cNvPr id="4" name="Slide Number Placeholder 3"/>
          <p:cNvSpPr>
            <a:spLocks noGrp="1"/>
          </p:cNvSpPr>
          <p:nvPr>
            <p:ph type="sldNum" sz="quarter" idx="5"/>
          </p:nvPr>
        </p:nvSpPr>
        <p:spPr/>
        <p:txBody>
          <a:bodyPr/>
          <a:lstStyle/>
          <a:p>
            <a:fld id="{BB84FF79-2F07-4E9F-8B84-1A18C62B99BB}" type="slidenum">
              <a:rPr lang="en-US" smtClean="0"/>
              <a:t>2</a:t>
            </a:fld>
            <a:endParaRPr lang="en-US"/>
          </a:p>
        </p:txBody>
      </p:sp>
    </p:spTree>
    <p:extLst>
      <p:ext uri="{BB962C8B-B14F-4D97-AF65-F5344CB8AC3E}">
        <p14:creationId xmlns:p14="http://schemas.microsoft.com/office/powerpoint/2010/main" val="21178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09" indent="-233309">
              <a:buAutoNum type="arabicPeriod"/>
            </a:pPr>
            <a:r>
              <a:rPr lang="en-US" dirty="0"/>
              <a:t>File sources</a:t>
            </a:r>
          </a:p>
          <a:p>
            <a:pPr marL="699927" lvl="1" indent="-233309">
              <a:buAutoNum type="arabicPeriod"/>
            </a:pPr>
            <a:r>
              <a:rPr lang="en-US" dirty="0"/>
              <a:t>City of Denver Open Data Catalog</a:t>
            </a:r>
          </a:p>
          <a:p>
            <a:pPr marL="699927" lvl="1" indent="-233309">
              <a:buAutoNum type="arabicPeriod"/>
            </a:pPr>
            <a:r>
              <a:rPr lang="en-US" dirty="0"/>
              <a:t>Downloaded on 09/16/2019</a:t>
            </a:r>
          </a:p>
          <a:p>
            <a:pPr marL="699927" lvl="1" indent="-233309">
              <a:buAutoNum type="arabicPeriod"/>
            </a:pPr>
            <a:r>
              <a:rPr lang="en-US" dirty="0">
                <a:hlinkClick r:id="rId3"/>
              </a:rPr>
              <a:t>https://www.denvergov.org/opendata/dataset/city-and-county-of-denver-crime</a:t>
            </a:r>
            <a:endParaRPr lang="en-US" dirty="0"/>
          </a:p>
          <a:p>
            <a:pPr marL="699927" lvl="1" indent="-233309">
              <a:buAutoNum type="arabicPeriod"/>
            </a:pPr>
            <a:r>
              <a:rPr lang="en-US" dirty="0"/>
              <a:t>Crime Data</a:t>
            </a:r>
          </a:p>
          <a:p>
            <a:pPr marL="1166546" lvl="2" indent="-233309">
              <a:buAutoNum type="arabicPeriod"/>
            </a:pPr>
            <a:r>
              <a:rPr lang="en-US" dirty="0"/>
              <a:t>Observation of Incidents by Type, Dates (1</a:t>
            </a:r>
            <a:r>
              <a:rPr lang="en-US" baseline="30000" dirty="0"/>
              <a:t>st</a:t>
            </a:r>
            <a:r>
              <a:rPr lang="en-US" dirty="0"/>
              <a:t>, Last, Report), Locations, Precincts, Crime vs. Traffic and Category</a:t>
            </a:r>
          </a:p>
          <a:p>
            <a:pPr marL="1166546" lvl="2" indent="-233309">
              <a:buAutoNum type="arabicPeriod"/>
            </a:pPr>
            <a:r>
              <a:rPr lang="en-US" dirty="0"/>
              <a:t>19 attributes w/ 512946 observations</a:t>
            </a:r>
          </a:p>
          <a:p>
            <a:pPr marL="699927" lvl="1" indent="-233309">
              <a:buAutoNum type="arabicPeriod"/>
            </a:pPr>
            <a:r>
              <a:rPr lang="en-US" dirty="0"/>
              <a:t>Demographics</a:t>
            </a:r>
          </a:p>
          <a:p>
            <a:pPr marL="1166546" lvl="2" indent="-233309">
              <a:buAutoNum type="arabicPeriod"/>
            </a:pPr>
            <a:r>
              <a:rPr lang="en-US" dirty="0"/>
              <a:t>2010 Census Data for the City of Denver</a:t>
            </a:r>
          </a:p>
          <a:p>
            <a:pPr marL="1166546" lvl="2" indent="-233309">
              <a:buAutoNum type="arabicPeriod"/>
            </a:pPr>
            <a:r>
              <a:rPr lang="en-US" dirty="0"/>
              <a:t>Broken out by neighborhood</a:t>
            </a:r>
          </a:p>
          <a:p>
            <a:pPr marL="1166546" lvl="2" indent="-233309">
              <a:buAutoNum type="arabicPeriod"/>
            </a:pPr>
            <a:r>
              <a:rPr lang="en-US" dirty="0"/>
              <a:t>Include age, ethnicity, occupancy, gender, marital and family composition</a:t>
            </a:r>
          </a:p>
          <a:p>
            <a:pPr marL="1166546" lvl="2" indent="-233309">
              <a:buAutoNum type="arabicPeriod"/>
            </a:pPr>
            <a:r>
              <a:rPr lang="en-US" dirty="0"/>
              <a:t>127 attributes w/ 78 observations</a:t>
            </a:r>
          </a:p>
          <a:p>
            <a:pPr marL="1166546" lvl="2" indent="-233309">
              <a:buAutoNum type="arabicPeriod"/>
            </a:pPr>
            <a:endParaRPr lang="en-US" dirty="0"/>
          </a:p>
          <a:p>
            <a:pPr marL="699927" lvl="1" indent="-233309">
              <a:buAutoNum type="arabicPeriod"/>
            </a:pPr>
            <a:r>
              <a:rPr lang="en-US" dirty="0"/>
              <a:t>Crime Codes</a:t>
            </a:r>
          </a:p>
          <a:p>
            <a:pPr marL="1166546" lvl="2" indent="-233309">
              <a:buAutoNum type="arabicPeriod"/>
            </a:pPr>
            <a:r>
              <a:rPr lang="en-US" dirty="0"/>
              <a:t>Mapping of criminal codes to </a:t>
            </a:r>
            <a:r>
              <a:rPr lang="en-US" b="1" dirty="0">
                <a:highlight>
                  <a:srgbClr val="FFFF00"/>
                </a:highlight>
              </a:rPr>
              <a:t>Offense Type ID </a:t>
            </a:r>
            <a:r>
              <a:rPr lang="en-US" dirty="0"/>
              <a:t>(e.g. Theft or Hit and Run) and </a:t>
            </a:r>
            <a:r>
              <a:rPr lang="en-US" b="1" dirty="0"/>
              <a:t>Offense Category </a:t>
            </a:r>
            <a:r>
              <a:rPr lang="en-US" dirty="0"/>
              <a:t>(e.g. larceny or traffic accident) </a:t>
            </a:r>
          </a:p>
          <a:p>
            <a:pPr marL="1166546" lvl="2" indent="-233309">
              <a:buAutoNum type="arabicPeriod"/>
            </a:pPr>
            <a:r>
              <a:rPr lang="en-US" dirty="0"/>
              <a:t>Criminal versus Traffic classification</a:t>
            </a:r>
          </a:p>
          <a:p>
            <a:pPr marL="1166546" lvl="2" indent="-233309">
              <a:buAutoNum type="arabicPeriod"/>
            </a:pPr>
            <a:r>
              <a:rPr lang="en-US" dirty="0"/>
              <a:t>8 attributes w/ 299 observations</a:t>
            </a:r>
          </a:p>
          <a:p>
            <a:pPr marL="233309" indent="-233309">
              <a:buAutoNum type="arabicPeriod"/>
            </a:pPr>
            <a:endParaRPr lang="en-US" dirty="0"/>
          </a:p>
          <a:p>
            <a:pPr marL="233309" indent="-233309">
              <a:buAutoNum type="arabicPeriod"/>
            </a:pPr>
            <a:r>
              <a:rPr lang="en-US" dirty="0"/>
              <a:t>File Types</a:t>
            </a:r>
          </a:p>
          <a:p>
            <a:pPr marL="699927" lvl="1" indent="-233309">
              <a:buAutoNum type="arabicPeriod"/>
            </a:pPr>
            <a:r>
              <a:rPr lang="en-US" dirty="0"/>
              <a:t>*.csv files into a </a:t>
            </a:r>
            <a:r>
              <a:rPr lang="en-US" dirty="0" err="1"/>
              <a:t>Jupyter</a:t>
            </a:r>
            <a:r>
              <a:rPr lang="en-US" dirty="0"/>
              <a:t> Notebook analyzed using Python</a:t>
            </a:r>
          </a:p>
          <a:p>
            <a:pPr marL="699927" lvl="1" indent="-233309">
              <a:buAutoNum type="arabicPeriod"/>
            </a:pPr>
            <a:endParaRPr lang="en-US" dirty="0"/>
          </a:p>
          <a:p>
            <a:pPr marL="233309" indent="-233309">
              <a:buAutoNum type="arabicPeriod"/>
            </a:pPr>
            <a:endParaRPr lang="en-US" dirty="0"/>
          </a:p>
          <a:p>
            <a:pPr marL="233309" indent="-233309">
              <a:buAutoNum type="arabicPeriod"/>
            </a:pPr>
            <a:r>
              <a:rPr lang="en-US" dirty="0"/>
              <a:t>Overall Description</a:t>
            </a:r>
          </a:p>
          <a:p>
            <a:endParaRPr lang="en-US" dirty="0"/>
          </a:p>
          <a:p>
            <a:r>
              <a:rPr lang="en-US" dirty="0"/>
              <a:t>As noted above, there are three data sets being used in this analysis the crime data from the City of Denver Open Data Catalog, the City of Denver 2010 Census Data, and the City of Denver Offense Codes.</a:t>
            </a:r>
          </a:p>
          <a:p>
            <a:r>
              <a:rPr lang="en-US" dirty="0"/>
              <a:t>The Crime Dataset contains 512946 observations of the following 19 attributes:</a:t>
            </a:r>
          </a:p>
          <a:p>
            <a:r>
              <a:rPr lang="en-US" dirty="0"/>
              <a:t>INCIDENT_ID 512946 non-null float64</a:t>
            </a:r>
          </a:p>
          <a:p>
            <a:r>
              <a:rPr lang="en-US" dirty="0"/>
              <a:t>OFFENSE_ID 512946 non-null float64</a:t>
            </a:r>
          </a:p>
          <a:p>
            <a:r>
              <a:rPr lang="en-US" dirty="0"/>
              <a:t>OFFENSE_CODE 512946 non-null int64</a:t>
            </a:r>
          </a:p>
          <a:p>
            <a:r>
              <a:rPr lang="en-US" dirty="0"/>
              <a:t>OFFENSE_CODE_EXTENSION 512946 non-null int64</a:t>
            </a:r>
          </a:p>
          <a:p>
            <a:r>
              <a:rPr lang="en-US" dirty="0"/>
              <a:t>OFFENSE_TYPE_ID 512946 non-null object</a:t>
            </a:r>
          </a:p>
          <a:p>
            <a:r>
              <a:rPr lang="en-US" dirty="0"/>
              <a:t>OFFENSE_CATEGORY_ID 512946 non-null object</a:t>
            </a:r>
          </a:p>
          <a:p>
            <a:r>
              <a:rPr lang="en-US" dirty="0"/>
              <a:t>FIRST_OCCURRENCE_DATE 512946 non-null object</a:t>
            </a:r>
          </a:p>
          <a:p>
            <a:r>
              <a:rPr lang="en-US" dirty="0"/>
              <a:t>LAST_OCCURRENCE_DATE 162450 non-null object</a:t>
            </a:r>
          </a:p>
          <a:p>
            <a:r>
              <a:rPr lang="en-US" dirty="0"/>
              <a:t>REPORTED_DATE 512946 non-null object</a:t>
            </a:r>
          </a:p>
          <a:p>
            <a:r>
              <a:rPr lang="en-US" dirty="0"/>
              <a:t>INCIDENT_ADDRESS 462825 non-null object</a:t>
            </a:r>
          </a:p>
          <a:p>
            <a:r>
              <a:rPr lang="en-US" dirty="0"/>
              <a:t>GEO_X 508707 non-null float64</a:t>
            </a:r>
          </a:p>
          <a:p>
            <a:r>
              <a:rPr lang="en-US" dirty="0"/>
              <a:t>GEO_Y 508707 non-null float64</a:t>
            </a:r>
          </a:p>
          <a:p>
            <a:r>
              <a:rPr lang="en-US" dirty="0"/>
              <a:t>GEO_LON 508707 non-null float64</a:t>
            </a:r>
          </a:p>
          <a:p>
            <a:r>
              <a:rPr lang="en-US" dirty="0"/>
              <a:t>GEO_LAT 508707 non-null float64</a:t>
            </a:r>
          </a:p>
          <a:p>
            <a:r>
              <a:rPr lang="en-US" dirty="0"/>
              <a:t>DISTRICT_ID 512946 non-null int64</a:t>
            </a:r>
          </a:p>
          <a:p>
            <a:r>
              <a:rPr lang="en-US" dirty="0"/>
              <a:t>PRECINCT_ID 512946 non-null int64</a:t>
            </a:r>
          </a:p>
          <a:p>
            <a:r>
              <a:rPr lang="en-US" dirty="0"/>
              <a:t>NEIGHBORHOOD_ID 512946 non-null object</a:t>
            </a:r>
          </a:p>
          <a:p>
            <a:r>
              <a:rPr lang="en-US" dirty="0"/>
              <a:t>IS_CRIME 512946 non-null int64</a:t>
            </a:r>
          </a:p>
          <a:p>
            <a:r>
              <a:rPr lang="en-US" dirty="0"/>
              <a:t>IS_TRAFFIC 512946 non-null int64</a:t>
            </a:r>
          </a:p>
          <a:p>
            <a:endParaRPr lang="en-US" dirty="0"/>
          </a:p>
          <a:p>
            <a:r>
              <a:rPr lang="en-US" dirty="0"/>
              <a:t>The Census Dataset contains 78 observations of 127 different attributes. For the sake of brevity, the 127 attributes are listed here but generally include information that identifies neighborhoods, resident gender, resident ethnicity, housing, resident age categories, and other demographic data.</a:t>
            </a:r>
          </a:p>
          <a:p>
            <a:endParaRPr lang="en-US" dirty="0"/>
          </a:p>
          <a:p>
            <a:r>
              <a:rPr lang="en-US" dirty="0"/>
              <a:t>The final dataset is the Crime Codes Dataset which contains 299 observations of the following 8 attributes:</a:t>
            </a:r>
          </a:p>
          <a:p>
            <a:r>
              <a:rPr lang="en-US" dirty="0"/>
              <a:t>OFFENSE_CODE 299 non-null int64</a:t>
            </a:r>
          </a:p>
          <a:p>
            <a:r>
              <a:rPr lang="en-US" dirty="0"/>
              <a:t>OFFENSE_CODE_EXTENSION 299 non-null int64</a:t>
            </a:r>
          </a:p>
          <a:p>
            <a:r>
              <a:rPr lang="en-US" dirty="0"/>
              <a:t>OFFENSE_TYPE_ID 299 non-null object</a:t>
            </a:r>
          </a:p>
          <a:p>
            <a:r>
              <a:rPr lang="en-US" dirty="0"/>
              <a:t>OFFENSE_TYPE_NAME 299 non-null object</a:t>
            </a:r>
          </a:p>
          <a:p>
            <a:r>
              <a:rPr lang="en-US" dirty="0"/>
              <a:t>OFFENSE_CATEGORY_ID 299 non-null object</a:t>
            </a:r>
          </a:p>
          <a:p>
            <a:r>
              <a:rPr lang="en-US" dirty="0"/>
              <a:t>OFFENSE_CATEGORY_NAME 299 non-null object</a:t>
            </a:r>
          </a:p>
          <a:p>
            <a:r>
              <a:rPr lang="en-US" dirty="0"/>
              <a:t>IS_CRIME 299 non-null int64</a:t>
            </a:r>
          </a:p>
          <a:p>
            <a:r>
              <a:rPr lang="en-US" dirty="0"/>
              <a:t>IS_TRAFFIC 299 non-null int64</a:t>
            </a:r>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3</a:t>
            </a:fld>
            <a:endParaRPr lang="en-US"/>
          </a:p>
        </p:txBody>
      </p:sp>
    </p:spTree>
    <p:extLst>
      <p:ext uri="{BB962C8B-B14F-4D97-AF65-F5344CB8AC3E}">
        <p14:creationId xmlns:p14="http://schemas.microsoft.com/office/powerpoint/2010/main" val="337810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for missing values 	</a:t>
            </a:r>
            <a:r>
              <a:rPr lang="en-US" dirty="0" err="1"/>
              <a:t>crimeData.isnull</a:t>
            </a:r>
            <a:r>
              <a:rPr lang="en-US" dirty="0"/>
              <a:t>().sum() and dropped columns with no value (</a:t>
            </a:r>
            <a:r>
              <a:rPr lang="en-US" dirty="0" err="1"/>
              <a:t>geo_x</a:t>
            </a:r>
            <a:r>
              <a:rPr lang="en-US" dirty="0"/>
              <a:t>, </a:t>
            </a:r>
            <a:r>
              <a:rPr lang="en-US" dirty="0" err="1"/>
              <a:t>geo_y</a:t>
            </a:r>
            <a:r>
              <a:rPr lang="en-US" dirty="0"/>
              <a:t>, </a:t>
            </a:r>
            <a:r>
              <a:rPr lang="en-US" dirty="0" err="1"/>
              <a:t>last_occurance</a:t>
            </a:r>
            <a:r>
              <a:rPr lang="en-US" dirty="0"/>
              <a:t> / report date)</a:t>
            </a:r>
          </a:p>
          <a:p>
            <a:r>
              <a:rPr lang="en-US" dirty="0"/>
              <a:t>Converted text	ed	Removed “-” and insert space, made first letter capital on words</a:t>
            </a:r>
          </a:p>
          <a:p>
            <a:r>
              <a:rPr lang="en-US" dirty="0"/>
              <a:t>Converted primary key	NBRHD_ID &gt; NEIGHBORHOOD_ID</a:t>
            </a:r>
          </a:p>
          <a:p>
            <a:r>
              <a:rPr lang="en-US" dirty="0"/>
              <a:t>Left Join		Kept all the incident records and associated them with a census record</a:t>
            </a:r>
          </a:p>
          <a:p>
            <a:r>
              <a:rPr lang="en-US" dirty="0"/>
              <a:t>		CAUTION = summary statistics on census data so be careful in processing</a:t>
            </a:r>
          </a:p>
          <a:p>
            <a:r>
              <a:rPr lang="en-US" dirty="0"/>
              <a:t>Convert Date Time	Date Time was an object converted to a categorical variable and Year, Month, Day, and Hour broken for individual analysis</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4</a:t>
            </a:fld>
            <a:endParaRPr lang="en-US"/>
          </a:p>
        </p:txBody>
      </p:sp>
    </p:spTree>
    <p:extLst>
      <p:ext uri="{BB962C8B-B14F-4D97-AF65-F5344CB8AC3E}">
        <p14:creationId xmlns:p14="http://schemas.microsoft.com/office/powerpoint/2010/main" val="95597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Aggravated Assault	</a:t>
            </a:r>
          </a:p>
          <a:p>
            <a:r>
              <a:rPr lang="en-US" dirty="0"/>
              <a:t>Aggravated Assault	5678</a:t>
            </a:r>
          </a:p>
          <a:p>
            <a:r>
              <a:rPr lang="en-US" dirty="0"/>
              <a:t>Menacing Felony W </a:t>
            </a:r>
            <a:r>
              <a:rPr lang="en-US" dirty="0" err="1"/>
              <a:t>Weap</a:t>
            </a:r>
            <a:r>
              <a:rPr lang="en-US" dirty="0"/>
              <a:t>	3345</a:t>
            </a:r>
          </a:p>
          <a:p>
            <a:r>
              <a:rPr lang="en-US" dirty="0"/>
              <a:t>Aggravated Assault </a:t>
            </a:r>
            <a:r>
              <a:rPr lang="en-US" dirty="0" err="1"/>
              <a:t>Dv</a:t>
            </a:r>
            <a:r>
              <a:rPr lang="en-US" dirty="0"/>
              <a:t>	2287</a:t>
            </a:r>
          </a:p>
          <a:p>
            <a:r>
              <a:rPr lang="en-US" dirty="0"/>
              <a:t>Weapon Fire Into Occ </a:t>
            </a:r>
            <a:r>
              <a:rPr lang="en-US" dirty="0" err="1"/>
              <a:t>Bldg</a:t>
            </a:r>
            <a:r>
              <a:rPr lang="en-US" dirty="0"/>
              <a:t>	682</a:t>
            </a:r>
          </a:p>
          <a:p>
            <a:r>
              <a:rPr lang="en-US" dirty="0"/>
              <a:t>Weapon Fire Into Occ </a:t>
            </a:r>
            <a:r>
              <a:rPr lang="en-US" dirty="0" err="1"/>
              <a:t>Veh</a:t>
            </a:r>
            <a:r>
              <a:rPr lang="en-US" dirty="0"/>
              <a:t>	176</a:t>
            </a:r>
          </a:p>
          <a:p>
            <a:endParaRPr lang="en-US" dirty="0"/>
          </a:p>
          <a:p>
            <a:r>
              <a:rPr lang="en-US" dirty="0"/>
              <a:t>All Other Crimes	</a:t>
            </a:r>
          </a:p>
          <a:p>
            <a:r>
              <a:rPr lang="en-US" dirty="0" err="1"/>
              <a:t>Agg</a:t>
            </a:r>
            <a:r>
              <a:rPr lang="en-US" dirty="0"/>
              <a:t> </a:t>
            </a:r>
            <a:r>
              <a:rPr lang="en-US" dirty="0" err="1"/>
              <a:t>Aslt</a:t>
            </a:r>
            <a:r>
              <a:rPr lang="en-US" dirty="0"/>
              <a:t> Police Weapon	317</a:t>
            </a:r>
          </a:p>
          <a:p>
            <a:r>
              <a:rPr lang="en-US" dirty="0"/>
              <a:t>Accessory Conspiracy To Crime	147</a:t>
            </a:r>
          </a:p>
          <a:p>
            <a:r>
              <a:rPr lang="en-US" dirty="0"/>
              <a:t>Animal Cruelty To	147</a:t>
            </a:r>
          </a:p>
          <a:p>
            <a:r>
              <a:rPr lang="en-US" dirty="0"/>
              <a:t>Animal </a:t>
            </a:r>
            <a:r>
              <a:rPr lang="en-US" dirty="0" err="1"/>
              <a:t>Poss</a:t>
            </a:r>
            <a:r>
              <a:rPr lang="en-US" dirty="0"/>
              <a:t> Of Dangerous	15</a:t>
            </a:r>
          </a:p>
          <a:p>
            <a:r>
              <a:rPr lang="en-US" dirty="0" err="1"/>
              <a:t>Aslt</a:t>
            </a:r>
            <a:r>
              <a:rPr lang="en-US" dirty="0"/>
              <a:t> </a:t>
            </a:r>
            <a:r>
              <a:rPr lang="en-US" dirty="0" err="1"/>
              <a:t>Agg</a:t>
            </a:r>
            <a:r>
              <a:rPr lang="en-US" dirty="0"/>
              <a:t> Police Gun	10</a:t>
            </a:r>
          </a:p>
          <a:p>
            <a:endParaRPr lang="en-US" dirty="0"/>
          </a:p>
          <a:p>
            <a:r>
              <a:rPr lang="en-US" dirty="0"/>
              <a:t>Arson	</a:t>
            </a:r>
          </a:p>
          <a:p>
            <a:r>
              <a:rPr lang="en-US" dirty="0"/>
              <a:t>Arson Other	196</a:t>
            </a:r>
          </a:p>
          <a:p>
            <a:r>
              <a:rPr lang="en-US" dirty="0"/>
              <a:t>Arson Vehicle	194</a:t>
            </a:r>
          </a:p>
          <a:p>
            <a:r>
              <a:rPr lang="en-US" dirty="0"/>
              <a:t>Arson Residence	164</a:t>
            </a:r>
          </a:p>
          <a:p>
            <a:r>
              <a:rPr lang="en-US" dirty="0"/>
              <a:t>Arson Business	73</a:t>
            </a:r>
          </a:p>
          <a:p>
            <a:r>
              <a:rPr lang="en-US" dirty="0"/>
              <a:t>Arson Public Building	18</a:t>
            </a:r>
          </a:p>
          <a:p>
            <a:endParaRPr lang="en-US" dirty="0"/>
          </a:p>
          <a:p>
            <a:r>
              <a:rPr lang="en-US" dirty="0"/>
              <a:t>Auto Theft	</a:t>
            </a:r>
          </a:p>
          <a:p>
            <a:r>
              <a:rPr lang="en-US" dirty="0"/>
              <a:t>Theft Of Motor Vehicle	26728</a:t>
            </a:r>
          </a:p>
          <a:p>
            <a:r>
              <a:rPr lang="en-US" dirty="0"/>
              <a:t>Theft </a:t>
            </a:r>
            <a:r>
              <a:rPr lang="en-US" dirty="0" err="1"/>
              <a:t>Stln</a:t>
            </a:r>
            <a:r>
              <a:rPr lang="en-US" dirty="0"/>
              <a:t> Vehicle Trailer	534</a:t>
            </a:r>
          </a:p>
          <a:p>
            <a:r>
              <a:rPr lang="en-US" dirty="0"/>
              <a:t>Theft </a:t>
            </a:r>
            <a:r>
              <a:rPr lang="en-US" dirty="0" err="1"/>
              <a:t>Stln</a:t>
            </a:r>
            <a:r>
              <a:rPr lang="en-US" dirty="0"/>
              <a:t> </a:t>
            </a:r>
            <a:r>
              <a:rPr lang="en-US" dirty="0" err="1"/>
              <a:t>Veh</a:t>
            </a:r>
            <a:r>
              <a:rPr lang="en-US" dirty="0"/>
              <a:t> Const Eqpt	47</a:t>
            </a:r>
          </a:p>
          <a:p>
            <a:endParaRPr lang="en-US" dirty="0"/>
          </a:p>
          <a:p>
            <a:r>
              <a:rPr lang="en-US" dirty="0"/>
              <a:t>Burglary	</a:t>
            </a:r>
          </a:p>
          <a:p>
            <a:r>
              <a:rPr lang="en-US" dirty="0"/>
              <a:t>Burglary Business By Force	5128</a:t>
            </a:r>
          </a:p>
          <a:p>
            <a:r>
              <a:rPr lang="en-US" dirty="0"/>
              <a:t>Burg Auto Theft </a:t>
            </a:r>
            <a:r>
              <a:rPr lang="en-US" dirty="0" err="1"/>
              <a:t>Resd</a:t>
            </a:r>
            <a:r>
              <a:rPr lang="en-US" dirty="0"/>
              <a:t> No Force	440</a:t>
            </a:r>
          </a:p>
          <a:p>
            <a:r>
              <a:rPr lang="en-US" dirty="0"/>
              <a:t>Burg Auto Theft </a:t>
            </a:r>
            <a:r>
              <a:rPr lang="en-US" dirty="0" err="1"/>
              <a:t>Resd</a:t>
            </a:r>
            <a:r>
              <a:rPr lang="en-US" dirty="0"/>
              <a:t> W Force	174</a:t>
            </a:r>
          </a:p>
          <a:p>
            <a:r>
              <a:rPr lang="en-US" dirty="0"/>
              <a:t>Burg Auto Theft </a:t>
            </a:r>
            <a:r>
              <a:rPr lang="en-US" dirty="0" err="1"/>
              <a:t>Busn</a:t>
            </a:r>
            <a:r>
              <a:rPr lang="en-US" dirty="0"/>
              <a:t> W Force	146</a:t>
            </a:r>
          </a:p>
          <a:p>
            <a:r>
              <a:rPr lang="en-US" dirty="0"/>
              <a:t>Burg Auto Theft </a:t>
            </a:r>
            <a:r>
              <a:rPr lang="en-US" dirty="0" err="1"/>
              <a:t>Busn</a:t>
            </a:r>
            <a:r>
              <a:rPr lang="en-US" dirty="0"/>
              <a:t> No Force	47</a:t>
            </a:r>
          </a:p>
          <a:p>
            <a:endParaRPr lang="en-US" dirty="0"/>
          </a:p>
          <a:p>
            <a:r>
              <a:rPr lang="en-US" dirty="0"/>
              <a:t>Drug Alcohol	</a:t>
            </a:r>
          </a:p>
          <a:p>
            <a:r>
              <a:rPr lang="en-US" dirty="0"/>
              <a:t>Drug Cocaine Possess	3131</a:t>
            </a:r>
          </a:p>
          <a:p>
            <a:r>
              <a:rPr lang="en-US" dirty="0"/>
              <a:t>Drug Cocaine Sell	1505</a:t>
            </a:r>
          </a:p>
          <a:p>
            <a:r>
              <a:rPr lang="en-US" dirty="0"/>
              <a:t>Drug Barbiturate Possess	38</a:t>
            </a:r>
          </a:p>
          <a:p>
            <a:r>
              <a:rPr lang="en-US" dirty="0"/>
              <a:t>Drug Barbiturate Sell	14</a:t>
            </a:r>
          </a:p>
          <a:p>
            <a:r>
              <a:rPr lang="en-US" dirty="0"/>
              <a:t>Drug Barbiturate </a:t>
            </a:r>
            <a:r>
              <a:rPr lang="en-US" dirty="0" err="1"/>
              <a:t>Mfr</a:t>
            </a:r>
            <a:r>
              <a:rPr lang="en-US" dirty="0"/>
              <a:t>	2</a:t>
            </a:r>
          </a:p>
          <a:p>
            <a:r>
              <a:rPr lang="en-US" dirty="0"/>
              <a:t>Larceny	Theft Bicycle	8581</a:t>
            </a:r>
          </a:p>
          <a:p>
            <a:r>
              <a:rPr lang="en-US" dirty="0"/>
              <a:t>Theft From </a:t>
            </a:r>
            <a:r>
              <a:rPr lang="en-US" dirty="0" err="1"/>
              <a:t>Bldg</a:t>
            </a:r>
            <a:r>
              <a:rPr lang="en-US" dirty="0"/>
              <a:t>	5629</a:t>
            </a:r>
          </a:p>
          <a:p>
            <a:r>
              <a:rPr lang="en-US" dirty="0"/>
              <a:t>Theft From Mails	478</a:t>
            </a:r>
          </a:p>
          <a:p>
            <a:r>
              <a:rPr lang="en-US" dirty="0"/>
              <a:t>Burglary Vending Machine	235</a:t>
            </a:r>
          </a:p>
          <a:p>
            <a:r>
              <a:rPr lang="en-US" dirty="0"/>
              <a:t>Theft From Yards	1</a:t>
            </a:r>
          </a:p>
          <a:p>
            <a:endParaRPr lang="en-US" dirty="0"/>
          </a:p>
          <a:p>
            <a:r>
              <a:rPr lang="en-US" dirty="0"/>
              <a:t>Murder	</a:t>
            </a:r>
          </a:p>
          <a:p>
            <a:r>
              <a:rPr lang="en-US" dirty="0"/>
              <a:t>Homicide Other	251</a:t>
            </a:r>
          </a:p>
          <a:p>
            <a:r>
              <a:rPr lang="en-US" dirty="0"/>
              <a:t>Homicide Family	27</a:t>
            </a:r>
          </a:p>
          <a:p>
            <a:r>
              <a:rPr lang="en-US" dirty="0" err="1"/>
              <a:t>Traf</a:t>
            </a:r>
            <a:r>
              <a:rPr lang="en-US" dirty="0"/>
              <a:t> Vehicular Homicide	25</a:t>
            </a:r>
          </a:p>
          <a:p>
            <a:r>
              <a:rPr lang="en-US" dirty="0"/>
              <a:t>Homicide Negligent	2</a:t>
            </a:r>
          </a:p>
          <a:p>
            <a:r>
              <a:rPr lang="en-US" dirty="0"/>
              <a:t>Homicide Police By Gun	2</a:t>
            </a:r>
          </a:p>
          <a:p>
            <a:endParaRPr lang="en-US" dirty="0"/>
          </a:p>
          <a:p>
            <a:r>
              <a:rPr lang="en-US" dirty="0"/>
              <a:t>Other Crimes Against Persons	</a:t>
            </a:r>
          </a:p>
          <a:p>
            <a:r>
              <a:rPr lang="en-US" dirty="0"/>
              <a:t>Assault Simple	14136</a:t>
            </a:r>
          </a:p>
          <a:p>
            <a:r>
              <a:rPr lang="en-US" dirty="0"/>
              <a:t>Assault </a:t>
            </a:r>
            <a:r>
              <a:rPr lang="en-US" dirty="0" err="1"/>
              <a:t>Dv</a:t>
            </a:r>
            <a:r>
              <a:rPr lang="en-US" dirty="0"/>
              <a:t>	9358</a:t>
            </a:r>
          </a:p>
          <a:p>
            <a:r>
              <a:rPr lang="en-US" dirty="0"/>
              <a:t>Indecent Exposure	846</a:t>
            </a:r>
          </a:p>
          <a:p>
            <a:r>
              <a:rPr lang="en-US" dirty="0"/>
              <a:t>Assault Police Simple	760</a:t>
            </a:r>
          </a:p>
          <a:p>
            <a:r>
              <a:rPr lang="en-US" dirty="0"/>
              <a:t>Obscene Material </a:t>
            </a:r>
            <a:r>
              <a:rPr lang="en-US" dirty="0" err="1"/>
              <a:t>Mfr</a:t>
            </a:r>
            <a:r>
              <a:rPr lang="en-US" dirty="0"/>
              <a:t>	6</a:t>
            </a:r>
          </a:p>
          <a:p>
            <a:endParaRPr lang="en-US" dirty="0"/>
          </a:p>
          <a:p>
            <a:r>
              <a:rPr lang="en-US" dirty="0"/>
              <a:t>Public Disorder	</a:t>
            </a:r>
          </a:p>
          <a:p>
            <a:r>
              <a:rPr lang="en-US" dirty="0"/>
              <a:t>Criminal Mischief </a:t>
            </a:r>
            <a:r>
              <a:rPr lang="en-US" dirty="0" err="1"/>
              <a:t>Mtr</a:t>
            </a:r>
            <a:r>
              <a:rPr lang="en-US" dirty="0"/>
              <a:t> </a:t>
            </a:r>
            <a:r>
              <a:rPr lang="en-US" dirty="0" err="1"/>
              <a:t>Veh</a:t>
            </a:r>
            <a:r>
              <a:rPr lang="en-US" dirty="0"/>
              <a:t>	15531</a:t>
            </a:r>
          </a:p>
          <a:p>
            <a:r>
              <a:rPr lang="en-US" dirty="0"/>
              <a:t>Criminal Mischief Other	13782</a:t>
            </a:r>
          </a:p>
          <a:p>
            <a:r>
              <a:rPr lang="en-US" dirty="0"/>
              <a:t>Disturbing The Peace	8796</a:t>
            </a:r>
          </a:p>
          <a:p>
            <a:r>
              <a:rPr lang="en-US" dirty="0"/>
              <a:t>Criminal Mischief Graffiti	3158</a:t>
            </a:r>
          </a:p>
          <a:p>
            <a:r>
              <a:rPr lang="en-US" dirty="0"/>
              <a:t>Curfew	1562</a:t>
            </a:r>
          </a:p>
          <a:p>
            <a:endParaRPr lang="en-US" dirty="0"/>
          </a:p>
          <a:p>
            <a:r>
              <a:rPr lang="en-US" dirty="0"/>
              <a:t>Robbery	</a:t>
            </a:r>
          </a:p>
          <a:p>
            <a:r>
              <a:rPr lang="en-US" dirty="0"/>
              <a:t>Robbery Business	1572</a:t>
            </a:r>
          </a:p>
          <a:p>
            <a:r>
              <a:rPr lang="en-US" dirty="0"/>
              <a:t>Robbery Car Jacking	649</a:t>
            </a:r>
          </a:p>
          <a:p>
            <a:r>
              <a:rPr lang="en-US" dirty="0"/>
              <a:t>Robbery Residence	419</a:t>
            </a:r>
          </a:p>
          <a:p>
            <a:r>
              <a:rPr lang="en-US" dirty="0"/>
              <a:t>Robbery Purse Snatch W Force	352</a:t>
            </a:r>
          </a:p>
          <a:p>
            <a:r>
              <a:rPr lang="en-US" dirty="0"/>
              <a:t>Robbery Bank	161</a:t>
            </a:r>
          </a:p>
          <a:p>
            <a:endParaRPr lang="en-US" dirty="0"/>
          </a:p>
          <a:p>
            <a:r>
              <a:rPr lang="en-US" dirty="0"/>
              <a:t>Sexual Assault	</a:t>
            </a:r>
          </a:p>
          <a:p>
            <a:r>
              <a:rPr lang="en-US" dirty="0"/>
              <a:t>Sex </a:t>
            </a:r>
            <a:r>
              <a:rPr lang="en-US" dirty="0" err="1"/>
              <a:t>Aslt</a:t>
            </a:r>
            <a:r>
              <a:rPr lang="en-US" dirty="0"/>
              <a:t> Rape	2407</a:t>
            </a:r>
          </a:p>
          <a:p>
            <a:r>
              <a:rPr lang="en-US" dirty="0"/>
              <a:t>Sex </a:t>
            </a:r>
            <a:r>
              <a:rPr lang="en-US" dirty="0" err="1"/>
              <a:t>Aslt</a:t>
            </a:r>
            <a:r>
              <a:rPr lang="en-US" dirty="0"/>
              <a:t> Fondle Adult Victim	896</a:t>
            </a:r>
          </a:p>
          <a:p>
            <a:r>
              <a:rPr lang="en-US" dirty="0"/>
              <a:t>Sex </a:t>
            </a:r>
            <a:r>
              <a:rPr lang="en-US" dirty="0" err="1"/>
              <a:t>Aslt</a:t>
            </a:r>
            <a:r>
              <a:rPr lang="en-US" dirty="0"/>
              <a:t> Non Rape	593</a:t>
            </a:r>
          </a:p>
          <a:p>
            <a:r>
              <a:rPr lang="en-US" dirty="0"/>
              <a:t>Sex </a:t>
            </a:r>
            <a:r>
              <a:rPr lang="en-US" dirty="0" err="1"/>
              <a:t>Aslt</a:t>
            </a:r>
            <a:r>
              <a:rPr lang="en-US" dirty="0"/>
              <a:t> Rape Pot	163</a:t>
            </a:r>
          </a:p>
          <a:p>
            <a:r>
              <a:rPr lang="en-US" dirty="0"/>
              <a:t>Sex </a:t>
            </a:r>
            <a:r>
              <a:rPr lang="en-US" dirty="0" err="1"/>
              <a:t>Aslt</a:t>
            </a:r>
            <a:r>
              <a:rPr lang="en-US" dirty="0"/>
              <a:t> Non Rape Pot	138</a:t>
            </a:r>
          </a:p>
          <a:p>
            <a:endParaRPr lang="en-US" dirty="0"/>
          </a:p>
          <a:p>
            <a:r>
              <a:rPr lang="en-US" dirty="0"/>
              <a:t>Theft From Motor Vehicle	</a:t>
            </a:r>
          </a:p>
          <a:p>
            <a:r>
              <a:rPr lang="en-US" dirty="0"/>
              <a:t>Theft Items From Vehicle	27713</a:t>
            </a:r>
          </a:p>
          <a:p>
            <a:r>
              <a:rPr lang="en-US" dirty="0"/>
              <a:t>Theft Parts From Vehicle	11154</a:t>
            </a:r>
          </a:p>
          <a:p>
            <a:endParaRPr lang="en-US" dirty="0"/>
          </a:p>
          <a:p>
            <a:r>
              <a:rPr lang="en-US" dirty="0"/>
              <a:t>Traffic Accident	</a:t>
            </a:r>
          </a:p>
          <a:p>
            <a:r>
              <a:rPr lang="en-US" dirty="0"/>
              <a:t>Traffic Accident	93037</a:t>
            </a:r>
          </a:p>
          <a:p>
            <a:r>
              <a:rPr lang="en-US" dirty="0"/>
              <a:t>Traffic Accident Hit And Run	36244</a:t>
            </a:r>
          </a:p>
          <a:p>
            <a:r>
              <a:rPr lang="en-US" dirty="0"/>
              <a:t>Traffic Accident Dui </a:t>
            </a:r>
            <a:r>
              <a:rPr lang="en-US" dirty="0" err="1"/>
              <a:t>Duid</a:t>
            </a:r>
            <a:r>
              <a:rPr lang="en-US" dirty="0"/>
              <a:t>	3992</a:t>
            </a:r>
          </a:p>
          <a:p>
            <a:endParaRPr lang="en-US" dirty="0"/>
          </a:p>
          <a:p>
            <a:r>
              <a:rPr lang="en-US" dirty="0"/>
              <a:t>White Collar Crime	</a:t>
            </a:r>
          </a:p>
          <a:p>
            <a:r>
              <a:rPr lang="en-US" dirty="0"/>
              <a:t>Forgery Checks	950</a:t>
            </a:r>
          </a:p>
          <a:p>
            <a:r>
              <a:rPr lang="en-US" dirty="0"/>
              <a:t>Forgery Other	346</a:t>
            </a:r>
          </a:p>
          <a:p>
            <a:r>
              <a:rPr lang="en-US" dirty="0"/>
              <a:t>Forgery Counterfeit Of Obj	113</a:t>
            </a:r>
          </a:p>
          <a:p>
            <a:r>
              <a:rPr lang="en-US" dirty="0"/>
              <a:t>Drug Forgery To Obtain	98</a:t>
            </a:r>
          </a:p>
          <a:p>
            <a:r>
              <a:rPr lang="en-US" dirty="0"/>
              <a:t>Altering Vin Number	1</a:t>
            </a:r>
          </a:p>
        </p:txBody>
      </p:sp>
      <p:sp>
        <p:nvSpPr>
          <p:cNvPr id="4" name="Slide Number Placeholder 3"/>
          <p:cNvSpPr>
            <a:spLocks noGrp="1"/>
          </p:cNvSpPr>
          <p:nvPr>
            <p:ph type="sldNum" sz="quarter" idx="5"/>
          </p:nvPr>
        </p:nvSpPr>
        <p:spPr/>
        <p:txBody>
          <a:bodyPr/>
          <a:lstStyle/>
          <a:p>
            <a:fld id="{BB84FF79-2F07-4E9F-8B84-1A18C62B99BB}" type="slidenum">
              <a:rPr lang="en-US" smtClean="0"/>
              <a:t>5</a:t>
            </a:fld>
            <a:endParaRPr lang="en-US"/>
          </a:p>
        </p:txBody>
      </p:sp>
    </p:spTree>
    <p:extLst>
      <p:ext uri="{BB962C8B-B14F-4D97-AF65-F5344CB8AC3E}">
        <p14:creationId xmlns:p14="http://schemas.microsoft.com/office/powerpoint/2010/main" val="287868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neighborhoods with the most criminal offenses recorded were Five-Points, Stapleton, </a:t>
            </a:r>
            <a:r>
              <a:rPr lang="en-US" dirty="0" err="1"/>
              <a:t>Cbd</a:t>
            </a:r>
            <a:r>
              <a:rPr lang="en-US" dirty="0"/>
              <a:t>, Capital Hill, etc. to East/West Colfax. The least criminally active areas around Denver were Indian-Creek with only 502 reports, compared to Five-Point’s </a:t>
            </a:r>
            <a:r>
              <a:rPr lang="en-US" b="1" dirty="0">
                <a:solidFill>
                  <a:schemeClr val="accent2"/>
                </a:solidFill>
                <a:effectLst/>
                <a:latin typeface="Noto Sans" panose="020B0502040504020204"/>
              </a:rPr>
              <a:t>26947</a:t>
            </a:r>
            <a:r>
              <a:rPr lang="en-US" dirty="0"/>
              <a:t> accounts.</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6</a:t>
            </a:fld>
            <a:endParaRPr lang="en-US"/>
          </a:p>
        </p:txBody>
      </p:sp>
    </p:spTree>
    <p:extLst>
      <p:ext uri="{BB962C8B-B14F-4D97-AF65-F5344CB8AC3E}">
        <p14:creationId xmlns:p14="http://schemas.microsoft.com/office/powerpoint/2010/main" val="218315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 Increase from 2014 to 2019 is : 12.48 % </a:t>
            </a:r>
          </a:p>
          <a:p>
            <a:endParaRPr lang="en-US" dirty="0"/>
          </a:p>
          <a:p>
            <a:r>
              <a:rPr lang="en-US" dirty="0"/>
              <a:t>In 2014, there were 83,059 incidents increasing to 93,427 in 2018.  This is an increase of 12.4% over that 5 year span.</a:t>
            </a:r>
          </a:p>
          <a:p>
            <a:endParaRPr lang="en-US" dirty="0"/>
          </a:p>
          <a:p>
            <a:r>
              <a:rPr lang="en-US" dirty="0"/>
              <a:t>FIRST_OCCURRENCE_MONTH	INCIDENT_ID</a:t>
            </a:r>
          </a:p>
          <a:p>
            <a:r>
              <a:rPr lang="en-US" dirty="0"/>
              <a:t>0	1	35933</a:t>
            </a:r>
          </a:p>
          <a:p>
            <a:r>
              <a:rPr lang="en-US" dirty="0"/>
              <a:t>1	2	32430</a:t>
            </a:r>
          </a:p>
          <a:p>
            <a:r>
              <a:rPr lang="en-US" dirty="0"/>
              <a:t>2	3	36119</a:t>
            </a:r>
          </a:p>
          <a:p>
            <a:r>
              <a:rPr lang="en-US" dirty="0"/>
              <a:t>3	4	37192</a:t>
            </a:r>
          </a:p>
          <a:p>
            <a:r>
              <a:rPr lang="en-US" dirty="0"/>
              <a:t>4	5	39455</a:t>
            </a:r>
          </a:p>
          <a:p>
            <a:r>
              <a:rPr lang="en-US" dirty="0"/>
              <a:t>5	6	38732</a:t>
            </a:r>
          </a:p>
          <a:p>
            <a:r>
              <a:rPr lang="en-US" dirty="0"/>
              <a:t>6	7	39752</a:t>
            </a:r>
          </a:p>
          <a:p>
            <a:r>
              <a:rPr lang="en-US" dirty="0"/>
              <a:t>7	8	41109</a:t>
            </a:r>
          </a:p>
          <a:p>
            <a:r>
              <a:rPr lang="en-US" dirty="0"/>
              <a:t>8	9	39664</a:t>
            </a:r>
          </a:p>
          <a:p>
            <a:r>
              <a:rPr lang="en-US" dirty="0"/>
              <a:t>9	10	39958</a:t>
            </a:r>
          </a:p>
          <a:p>
            <a:r>
              <a:rPr lang="en-US" dirty="0"/>
              <a:t>10	11	35157</a:t>
            </a:r>
          </a:p>
          <a:p>
            <a:r>
              <a:rPr lang="en-US" dirty="0"/>
              <a:t>11	12	34911</a:t>
            </a:r>
          </a:p>
          <a:p>
            <a:endParaRPr lang="en-US" dirty="0"/>
          </a:p>
          <a:p>
            <a:endParaRPr lang="en-US" dirty="0"/>
          </a:p>
          <a:p>
            <a:r>
              <a:rPr lang="en-US" dirty="0"/>
              <a:t>Liquor possession ranked highest in the drug-alcohol violations</a:t>
            </a:r>
          </a:p>
          <a:p>
            <a:r>
              <a:rPr lang="en-US" dirty="0"/>
              <a:t>Possession of drug paraphernalia ranked second, followed by possession of marijuana</a:t>
            </a:r>
          </a:p>
          <a:p>
            <a:r>
              <a:rPr lang="en-US" dirty="0"/>
              <a:t>Methamphetamine possession breaks the pattern of annual declines in incidents – it actually grew from 2014-2016</a:t>
            </a:r>
          </a:p>
          <a:p>
            <a:r>
              <a:rPr lang="en-US" dirty="0"/>
              <a:t>Cocaine and heroin possession also grew, but at a much smaller volume than methamphetamine</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7</a:t>
            </a:fld>
            <a:endParaRPr lang="en-US"/>
          </a:p>
        </p:txBody>
      </p:sp>
    </p:spTree>
    <p:extLst>
      <p:ext uri="{BB962C8B-B14F-4D97-AF65-F5344CB8AC3E}">
        <p14:creationId xmlns:p14="http://schemas.microsoft.com/office/powerpoint/2010/main" val="50195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and County of Denver contained 600,158 people and 285,797 households. </a:t>
            </a:r>
          </a:p>
          <a:p>
            <a:endParaRPr lang="en-US" dirty="0"/>
          </a:p>
          <a:p>
            <a:r>
              <a:rPr lang="en-US" dirty="0"/>
              <a:t>NEIGHBORHOOD_ID	MALE	FEMALE</a:t>
            </a:r>
          </a:p>
          <a:p>
            <a:r>
              <a:rPr lang="en-US" dirty="0"/>
              <a:t>0	</a:t>
            </a:r>
            <a:r>
              <a:rPr lang="en-US" dirty="0" err="1"/>
              <a:t>Athmar</a:t>
            </a:r>
            <a:r>
              <a:rPr lang="en-US" dirty="0"/>
              <a:t> Park	4597	4301</a:t>
            </a:r>
          </a:p>
          <a:p>
            <a:r>
              <a:rPr lang="en-US" dirty="0"/>
              <a:t>1	</a:t>
            </a:r>
            <a:r>
              <a:rPr lang="en-US" dirty="0" err="1"/>
              <a:t>Auraria</a:t>
            </a:r>
            <a:r>
              <a:rPr lang="en-US" dirty="0"/>
              <a:t>	352	353</a:t>
            </a:r>
          </a:p>
          <a:p>
            <a:r>
              <a:rPr lang="en-US" dirty="0"/>
              <a:t>2	Baker	2565	2314</a:t>
            </a:r>
          </a:p>
          <a:p>
            <a:r>
              <a:rPr lang="en-US" dirty="0"/>
              <a:t>3	Barnum	3144	2967</a:t>
            </a:r>
          </a:p>
          <a:p>
            <a:r>
              <a:rPr lang="en-US" dirty="0"/>
              <a:t>4	Barnum West	2754	2622</a:t>
            </a:r>
          </a:p>
          <a:p>
            <a:r>
              <a:rPr lang="en-US" dirty="0"/>
              <a:t>5	Bear Valley	4396	4493</a:t>
            </a:r>
          </a:p>
          <a:p>
            <a:r>
              <a:rPr lang="en-US" dirty="0"/>
              <a:t>6	</a:t>
            </a:r>
            <a:r>
              <a:rPr lang="en-US" dirty="0" err="1"/>
              <a:t>Belcaro</a:t>
            </a:r>
            <a:r>
              <a:rPr lang="en-US" dirty="0"/>
              <a:t>	2009	2163</a:t>
            </a:r>
          </a:p>
          <a:p>
            <a:r>
              <a:rPr lang="en-US" dirty="0"/>
              <a:t>7	Berkeley	3884	4228</a:t>
            </a:r>
          </a:p>
          <a:p>
            <a:r>
              <a:rPr lang="en-US" dirty="0"/>
              <a:t>8	Capitol Hill	8331	6377</a:t>
            </a:r>
          </a:p>
          <a:p>
            <a:r>
              <a:rPr lang="en-US" dirty="0"/>
              <a:t>9	CBD	2016	1632</a:t>
            </a:r>
          </a:p>
          <a:p>
            <a:r>
              <a:rPr lang="en-US" dirty="0"/>
              <a:t>10	Chaffee Park	1932	1942</a:t>
            </a:r>
          </a:p>
          <a:p>
            <a:r>
              <a:rPr lang="en-US" dirty="0"/>
              <a:t>11	</a:t>
            </a:r>
            <a:r>
              <a:rPr lang="en-US" dirty="0" err="1"/>
              <a:t>Cheesman</a:t>
            </a:r>
            <a:r>
              <a:rPr lang="en-US" dirty="0"/>
              <a:t> Park	4116	3855</a:t>
            </a:r>
          </a:p>
          <a:p>
            <a:r>
              <a:rPr lang="en-US" dirty="0"/>
              <a:t>12	Cherry Creek	2488	3101</a:t>
            </a:r>
          </a:p>
          <a:p>
            <a:r>
              <a:rPr lang="en-US" dirty="0"/>
              <a:t>13	City Park	1410	1497</a:t>
            </a:r>
          </a:p>
          <a:p>
            <a:r>
              <a:rPr lang="en-US" dirty="0"/>
              <a:t>14	City Park West	2388	2456</a:t>
            </a:r>
          </a:p>
          <a:p>
            <a:r>
              <a:rPr lang="en-US" dirty="0"/>
              <a:t>15	Civic Center	886	691</a:t>
            </a:r>
          </a:p>
          <a:p>
            <a:r>
              <a:rPr lang="en-US" dirty="0"/>
              <a:t>16	Clayton	2173	2163</a:t>
            </a:r>
          </a:p>
          <a:p>
            <a:r>
              <a:rPr lang="en-US" dirty="0"/>
              <a:t>17	Cole	2382	2269</a:t>
            </a:r>
          </a:p>
          <a:p>
            <a:r>
              <a:rPr lang="en-US" dirty="0"/>
              <a:t>18	College View / South Platte	3459	3039</a:t>
            </a:r>
          </a:p>
          <a:p>
            <a:r>
              <a:rPr lang="en-US" dirty="0"/>
              <a:t>19	Congress Park	5110	5125</a:t>
            </a:r>
          </a:p>
          <a:p>
            <a:r>
              <a:rPr lang="en-US" dirty="0"/>
              <a:t>20	Cory - Merrill	1927	1965</a:t>
            </a:r>
          </a:p>
          <a:p>
            <a:r>
              <a:rPr lang="en-US" dirty="0"/>
              <a:t>21	Country Club	1443	1558</a:t>
            </a:r>
          </a:p>
          <a:p>
            <a:r>
              <a:rPr lang="en-US" dirty="0"/>
              <a:t>22	DIA	520	645</a:t>
            </a:r>
          </a:p>
          <a:p>
            <a:r>
              <a:rPr lang="en-US" dirty="0"/>
              <a:t>23	East Colfax	5147	5044</a:t>
            </a:r>
          </a:p>
          <a:p>
            <a:r>
              <a:rPr lang="en-US" dirty="0"/>
              <a:t>24	Elyria Swansea	3280	3121</a:t>
            </a:r>
          </a:p>
          <a:p>
            <a:r>
              <a:rPr lang="en-US" dirty="0"/>
              <a:t>25	Five Points	7440	5272</a:t>
            </a:r>
          </a:p>
          <a:p>
            <a:r>
              <a:rPr lang="en-US" dirty="0"/>
              <a:t>26	Fort Logan	4189	4343</a:t>
            </a:r>
          </a:p>
          <a:p>
            <a:r>
              <a:rPr lang="en-US" b="1" dirty="0">
                <a:highlight>
                  <a:srgbClr val="FFFF00"/>
                </a:highlight>
              </a:rPr>
              <a:t>27	Gateway / Green Valley Ranch	14160	15041</a:t>
            </a:r>
          </a:p>
          <a:p>
            <a:r>
              <a:rPr lang="en-US" dirty="0"/>
              <a:t>28	</a:t>
            </a:r>
            <a:r>
              <a:rPr lang="en-US" dirty="0" err="1"/>
              <a:t>Globeville</a:t>
            </a:r>
            <a:r>
              <a:rPr lang="en-US" dirty="0"/>
              <a:t>	2027	1660</a:t>
            </a:r>
          </a:p>
          <a:p>
            <a:r>
              <a:rPr lang="en-US" dirty="0"/>
              <a:t>29	Goldsmith	2956	2852</a:t>
            </a:r>
          </a:p>
          <a:p>
            <a:r>
              <a:rPr lang="en-US" dirty="0"/>
              <a:t>30	Hale	3521	3415</a:t>
            </a:r>
          </a:p>
          <a:p>
            <a:r>
              <a:rPr lang="en-US" dirty="0"/>
              <a:t>31	Hampden	8438	9109</a:t>
            </a:r>
          </a:p>
          <a:p>
            <a:r>
              <a:rPr lang="en-US" dirty="0"/>
              <a:t>32	Hampden South	6974	7396</a:t>
            </a:r>
          </a:p>
          <a:p>
            <a:r>
              <a:rPr lang="en-US" dirty="0"/>
              <a:t>33	Harvey Park	5738	5787</a:t>
            </a:r>
          </a:p>
          <a:p>
            <a:r>
              <a:rPr lang="en-US" dirty="0"/>
              <a:t>34	Harvey Park South	4090	4303</a:t>
            </a:r>
          </a:p>
          <a:p>
            <a:r>
              <a:rPr lang="en-US" dirty="0"/>
              <a:t>35	Highland	4309	4120</a:t>
            </a:r>
          </a:p>
          <a:p>
            <a:r>
              <a:rPr lang="en-US" dirty="0"/>
              <a:t>36	Hilltop	3863	4327</a:t>
            </a:r>
          </a:p>
          <a:p>
            <a:r>
              <a:rPr lang="en-US" dirty="0"/>
              <a:t>37	Indian Creek	1314	1782</a:t>
            </a:r>
          </a:p>
          <a:p>
            <a:r>
              <a:rPr lang="en-US" dirty="0"/>
              <a:t>38	Jefferson Park	1419	1133</a:t>
            </a:r>
          </a:p>
          <a:p>
            <a:r>
              <a:rPr lang="en-US" dirty="0"/>
              <a:t>39	Kennedy	2469	1995</a:t>
            </a:r>
          </a:p>
          <a:p>
            <a:r>
              <a:rPr lang="en-US" dirty="0"/>
              <a:t>40	Lincoln Park	3126	2993</a:t>
            </a:r>
          </a:p>
          <a:p>
            <a:r>
              <a:rPr lang="en-US" dirty="0"/>
              <a:t>41	Lowry Field	3678	4389</a:t>
            </a:r>
          </a:p>
          <a:p>
            <a:r>
              <a:rPr lang="en-US" dirty="0"/>
              <a:t>42	Mar Lee	6291	6161</a:t>
            </a:r>
          </a:p>
          <a:p>
            <a:r>
              <a:rPr lang="en-US" dirty="0"/>
              <a:t>43	Marston	5289	5843</a:t>
            </a:r>
          </a:p>
          <a:p>
            <a:r>
              <a:rPr lang="en-US" b="1" dirty="0"/>
              <a:t>44	</a:t>
            </a:r>
            <a:r>
              <a:rPr lang="en-US" b="1" dirty="0" err="1"/>
              <a:t>Montbello</a:t>
            </a:r>
            <a:r>
              <a:rPr lang="en-US" b="1" dirty="0"/>
              <a:t>	15111	15237</a:t>
            </a:r>
          </a:p>
          <a:p>
            <a:r>
              <a:rPr lang="en-US" dirty="0"/>
              <a:t>45	Montclair	2626	2830</a:t>
            </a:r>
          </a:p>
          <a:p>
            <a:r>
              <a:rPr lang="en-US" dirty="0"/>
              <a:t>46	North Capitol Hill	3415	2408</a:t>
            </a:r>
          </a:p>
          <a:p>
            <a:r>
              <a:rPr lang="en-US" dirty="0"/>
              <a:t>47	North Park Hill	4421	4961</a:t>
            </a:r>
          </a:p>
          <a:p>
            <a:r>
              <a:rPr lang="en-US" dirty="0"/>
              <a:t>48	Northeast Park Hill	3736	4086</a:t>
            </a:r>
          </a:p>
          <a:p>
            <a:r>
              <a:rPr lang="en-US" dirty="0"/>
              <a:t>49	Overland	1195	1023</a:t>
            </a:r>
          </a:p>
          <a:p>
            <a:r>
              <a:rPr lang="en-US" dirty="0"/>
              <a:t>50	Platt Park	2603	2790</a:t>
            </a:r>
          </a:p>
          <a:p>
            <a:r>
              <a:rPr lang="en-US" dirty="0"/>
              <a:t>51	Regis	1884	2050</a:t>
            </a:r>
          </a:p>
          <a:p>
            <a:r>
              <a:rPr lang="en-US" dirty="0"/>
              <a:t>52	Rosedale	1243	1310</a:t>
            </a:r>
          </a:p>
          <a:p>
            <a:r>
              <a:rPr lang="en-US" dirty="0"/>
              <a:t>53	Ruby Hill	4915	4905</a:t>
            </a:r>
          </a:p>
          <a:p>
            <a:r>
              <a:rPr lang="en-US" dirty="0"/>
              <a:t>54	Skyland	1496	1610</a:t>
            </a:r>
          </a:p>
          <a:p>
            <a:r>
              <a:rPr lang="en-US" dirty="0"/>
              <a:t>55	Sloan Lake	3452	3786</a:t>
            </a:r>
          </a:p>
          <a:p>
            <a:r>
              <a:rPr lang="en-US" dirty="0"/>
              <a:t>56	South Park Hill	4105	4485</a:t>
            </a:r>
          </a:p>
          <a:p>
            <a:r>
              <a:rPr lang="en-US" dirty="0"/>
              <a:t>57	</a:t>
            </a:r>
            <a:r>
              <a:rPr lang="en-US" dirty="0" err="1"/>
              <a:t>Southmoor</a:t>
            </a:r>
            <a:r>
              <a:rPr lang="en-US" dirty="0"/>
              <a:t> Park	1885	1941</a:t>
            </a:r>
          </a:p>
          <a:p>
            <a:r>
              <a:rPr lang="en-US" dirty="0"/>
              <a:t>58	Speer	5607	5347</a:t>
            </a:r>
          </a:p>
          <a:p>
            <a:r>
              <a:rPr lang="en-US" dirty="0"/>
              <a:t>59	Stapleton	7308	6640</a:t>
            </a:r>
          </a:p>
          <a:p>
            <a:r>
              <a:rPr lang="en-US" dirty="0"/>
              <a:t>60	Sun Valley	580	868</a:t>
            </a:r>
          </a:p>
          <a:p>
            <a:r>
              <a:rPr lang="en-US" dirty="0"/>
              <a:t>61	Sunnyside	4862	4864</a:t>
            </a:r>
          </a:p>
          <a:p>
            <a:r>
              <a:rPr lang="en-US" dirty="0"/>
              <a:t>62	Union Station	2351	1997</a:t>
            </a:r>
          </a:p>
          <a:p>
            <a:r>
              <a:rPr lang="en-US" dirty="0"/>
              <a:t>63	University	4755	4620</a:t>
            </a:r>
          </a:p>
          <a:p>
            <a:r>
              <a:rPr lang="en-US" dirty="0"/>
              <a:t>64	University Hills	2605	2722</a:t>
            </a:r>
          </a:p>
          <a:p>
            <a:r>
              <a:rPr lang="en-US" dirty="0"/>
              <a:t>65	University Park	3708	3783</a:t>
            </a:r>
          </a:p>
          <a:p>
            <a:r>
              <a:rPr lang="en-US" dirty="0"/>
              <a:t>66	Valverde	1925	2016</a:t>
            </a:r>
          </a:p>
          <a:p>
            <a:r>
              <a:rPr lang="en-US" dirty="0"/>
              <a:t>67	Villa Park	4528	4230</a:t>
            </a:r>
          </a:p>
          <a:p>
            <a:r>
              <a:rPr lang="en-US" dirty="0"/>
              <a:t>68	Virginia Village	6487	6357</a:t>
            </a:r>
          </a:p>
          <a:p>
            <a:r>
              <a:rPr lang="en-US" dirty="0"/>
              <a:t>69	Washington Park	3378	3527</a:t>
            </a:r>
          </a:p>
          <a:p>
            <a:r>
              <a:rPr lang="en-US" dirty="0"/>
              <a:t>70	Washington Park West	3258	3135</a:t>
            </a:r>
          </a:p>
          <a:p>
            <a:r>
              <a:rPr lang="en-US" dirty="0"/>
              <a:t>71	Washington Virginia Vale	6273	6757</a:t>
            </a:r>
          </a:p>
          <a:p>
            <a:r>
              <a:rPr lang="en-US" dirty="0"/>
              <a:t>72	</a:t>
            </a:r>
            <a:r>
              <a:rPr lang="en-US" dirty="0" err="1"/>
              <a:t>Wellshire</a:t>
            </a:r>
            <a:r>
              <a:rPr lang="en-US" dirty="0"/>
              <a:t>	1465	1668</a:t>
            </a:r>
          </a:p>
          <a:p>
            <a:r>
              <a:rPr lang="en-US" dirty="0"/>
              <a:t>73	West Colfax	4839	4901</a:t>
            </a:r>
          </a:p>
          <a:p>
            <a:r>
              <a:rPr lang="en-US" dirty="0"/>
              <a:t>74	West Highland	4144	4396</a:t>
            </a:r>
          </a:p>
          <a:p>
            <a:r>
              <a:rPr lang="en-US" dirty="0"/>
              <a:t>75	Westwood	7928	7558</a:t>
            </a:r>
          </a:p>
          <a:p>
            <a:r>
              <a:rPr lang="en-US" dirty="0"/>
              <a:t>76	Whittier	2380	2451</a:t>
            </a:r>
          </a:p>
          <a:p>
            <a:r>
              <a:rPr lang="en-US" dirty="0"/>
              <a:t>77	Windsor	5621	6968</a:t>
            </a:r>
          </a:p>
        </p:txBody>
      </p:sp>
      <p:sp>
        <p:nvSpPr>
          <p:cNvPr id="4" name="Slide Number Placeholder 3"/>
          <p:cNvSpPr>
            <a:spLocks noGrp="1"/>
          </p:cNvSpPr>
          <p:nvPr>
            <p:ph type="sldNum" sz="quarter" idx="5"/>
          </p:nvPr>
        </p:nvSpPr>
        <p:spPr/>
        <p:txBody>
          <a:bodyPr/>
          <a:lstStyle/>
          <a:p>
            <a:fld id="{BB84FF79-2F07-4E9F-8B84-1A18C62B99BB}" type="slidenum">
              <a:rPr lang="en-US" smtClean="0"/>
              <a:t>8</a:t>
            </a:fld>
            <a:endParaRPr lang="en-US"/>
          </a:p>
        </p:txBody>
      </p:sp>
    </p:spTree>
    <p:extLst>
      <p:ext uri="{BB962C8B-B14F-4D97-AF65-F5344CB8AC3E}">
        <p14:creationId xmlns:p14="http://schemas.microsoft.com/office/powerpoint/2010/main" val="273508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and County of Denver contained 600,158 people and 285,797 households. </a:t>
            </a:r>
          </a:p>
          <a:p>
            <a:endParaRPr lang="en-US" dirty="0"/>
          </a:p>
          <a:p>
            <a:r>
              <a:rPr lang="en-US" dirty="0"/>
              <a:t>NEIGHBORHOOD_ID	MALE	FEMALE</a:t>
            </a:r>
          </a:p>
          <a:p>
            <a:r>
              <a:rPr lang="en-US" dirty="0"/>
              <a:t>0	</a:t>
            </a:r>
            <a:r>
              <a:rPr lang="en-US" dirty="0" err="1"/>
              <a:t>Athmar</a:t>
            </a:r>
            <a:r>
              <a:rPr lang="en-US" dirty="0"/>
              <a:t> Park	4597	4301</a:t>
            </a:r>
          </a:p>
          <a:p>
            <a:r>
              <a:rPr lang="en-US" dirty="0"/>
              <a:t>1	</a:t>
            </a:r>
            <a:r>
              <a:rPr lang="en-US" dirty="0" err="1"/>
              <a:t>Auraria</a:t>
            </a:r>
            <a:r>
              <a:rPr lang="en-US" dirty="0"/>
              <a:t>	352	353</a:t>
            </a:r>
          </a:p>
          <a:p>
            <a:r>
              <a:rPr lang="en-US" dirty="0"/>
              <a:t>2	Baker	2565	2314</a:t>
            </a:r>
          </a:p>
          <a:p>
            <a:r>
              <a:rPr lang="en-US" dirty="0"/>
              <a:t>3	Barnum	3144	2967</a:t>
            </a:r>
          </a:p>
          <a:p>
            <a:r>
              <a:rPr lang="en-US" dirty="0"/>
              <a:t>4	Barnum West	2754	2622</a:t>
            </a:r>
          </a:p>
          <a:p>
            <a:r>
              <a:rPr lang="en-US" dirty="0"/>
              <a:t>5	Bear Valley	4396	4493</a:t>
            </a:r>
          </a:p>
          <a:p>
            <a:r>
              <a:rPr lang="en-US" dirty="0"/>
              <a:t>6	</a:t>
            </a:r>
            <a:r>
              <a:rPr lang="en-US" dirty="0" err="1"/>
              <a:t>Belcaro</a:t>
            </a:r>
            <a:r>
              <a:rPr lang="en-US" dirty="0"/>
              <a:t>	2009	2163</a:t>
            </a:r>
          </a:p>
          <a:p>
            <a:r>
              <a:rPr lang="en-US" dirty="0"/>
              <a:t>7	Berkeley	3884	4228</a:t>
            </a:r>
          </a:p>
          <a:p>
            <a:r>
              <a:rPr lang="en-US" dirty="0"/>
              <a:t>8	Capitol Hill	8331	6377</a:t>
            </a:r>
          </a:p>
          <a:p>
            <a:r>
              <a:rPr lang="en-US" dirty="0"/>
              <a:t>9	CBD	2016	1632</a:t>
            </a:r>
          </a:p>
          <a:p>
            <a:r>
              <a:rPr lang="en-US" dirty="0"/>
              <a:t>10	Chaffee Park	1932	1942</a:t>
            </a:r>
          </a:p>
          <a:p>
            <a:r>
              <a:rPr lang="en-US" dirty="0"/>
              <a:t>11	</a:t>
            </a:r>
            <a:r>
              <a:rPr lang="en-US" dirty="0" err="1"/>
              <a:t>Cheesman</a:t>
            </a:r>
            <a:r>
              <a:rPr lang="en-US" dirty="0"/>
              <a:t> Park	4116	3855</a:t>
            </a:r>
          </a:p>
          <a:p>
            <a:r>
              <a:rPr lang="en-US" dirty="0"/>
              <a:t>12	Cherry Creek	2488	3101</a:t>
            </a:r>
          </a:p>
          <a:p>
            <a:r>
              <a:rPr lang="en-US" dirty="0"/>
              <a:t>13	City Park	1410	1497</a:t>
            </a:r>
          </a:p>
          <a:p>
            <a:r>
              <a:rPr lang="en-US" dirty="0"/>
              <a:t>14	City Park West	2388	2456</a:t>
            </a:r>
          </a:p>
          <a:p>
            <a:r>
              <a:rPr lang="en-US" dirty="0"/>
              <a:t>15	Civic Center	886	691</a:t>
            </a:r>
          </a:p>
          <a:p>
            <a:r>
              <a:rPr lang="en-US" dirty="0"/>
              <a:t>16	Clayton	2173	2163</a:t>
            </a:r>
          </a:p>
          <a:p>
            <a:r>
              <a:rPr lang="en-US" dirty="0"/>
              <a:t>17	Cole	2382	2269</a:t>
            </a:r>
          </a:p>
          <a:p>
            <a:r>
              <a:rPr lang="en-US" dirty="0"/>
              <a:t>18	College View / South Platte	3459	3039</a:t>
            </a:r>
          </a:p>
          <a:p>
            <a:r>
              <a:rPr lang="en-US" dirty="0"/>
              <a:t>19	Congress Park	5110	5125</a:t>
            </a:r>
          </a:p>
          <a:p>
            <a:r>
              <a:rPr lang="en-US" dirty="0"/>
              <a:t>20	Cory - Merrill	1927	1965</a:t>
            </a:r>
          </a:p>
          <a:p>
            <a:r>
              <a:rPr lang="en-US" dirty="0"/>
              <a:t>21	Country Club	1443	1558</a:t>
            </a:r>
          </a:p>
          <a:p>
            <a:r>
              <a:rPr lang="en-US" dirty="0"/>
              <a:t>22	DIA	520	645</a:t>
            </a:r>
          </a:p>
          <a:p>
            <a:r>
              <a:rPr lang="en-US" dirty="0"/>
              <a:t>23	East Colfax	5147	5044</a:t>
            </a:r>
          </a:p>
          <a:p>
            <a:r>
              <a:rPr lang="en-US" dirty="0"/>
              <a:t>24	Elyria Swansea	3280	3121</a:t>
            </a:r>
          </a:p>
          <a:p>
            <a:r>
              <a:rPr lang="en-US" dirty="0"/>
              <a:t>25	Five Points	7440	5272</a:t>
            </a:r>
          </a:p>
          <a:p>
            <a:r>
              <a:rPr lang="en-US" dirty="0"/>
              <a:t>26	Fort Logan	4189	4343</a:t>
            </a:r>
          </a:p>
          <a:p>
            <a:r>
              <a:rPr lang="en-US" b="1" dirty="0">
                <a:highlight>
                  <a:srgbClr val="FFFF00"/>
                </a:highlight>
              </a:rPr>
              <a:t>27	Gateway / Green Valley Ranch	14160	15041</a:t>
            </a:r>
          </a:p>
          <a:p>
            <a:r>
              <a:rPr lang="en-US" dirty="0"/>
              <a:t>28	</a:t>
            </a:r>
            <a:r>
              <a:rPr lang="en-US" dirty="0" err="1"/>
              <a:t>Globeville</a:t>
            </a:r>
            <a:r>
              <a:rPr lang="en-US" dirty="0"/>
              <a:t>	2027	1660</a:t>
            </a:r>
          </a:p>
          <a:p>
            <a:r>
              <a:rPr lang="en-US" dirty="0"/>
              <a:t>29	Goldsmith	2956	2852</a:t>
            </a:r>
          </a:p>
          <a:p>
            <a:r>
              <a:rPr lang="en-US" dirty="0"/>
              <a:t>30	Hale	3521	3415</a:t>
            </a:r>
          </a:p>
          <a:p>
            <a:r>
              <a:rPr lang="en-US" dirty="0"/>
              <a:t>31	Hampden	8438	9109</a:t>
            </a:r>
          </a:p>
          <a:p>
            <a:r>
              <a:rPr lang="en-US" dirty="0"/>
              <a:t>32	Hampden South	6974	7396</a:t>
            </a:r>
          </a:p>
          <a:p>
            <a:r>
              <a:rPr lang="en-US" dirty="0"/>
              <a:t>33	Harvey Park	5738	5787</a:t>
            </a:r>
          </a:p>
          <a:p>
            <a:r>
              <a:rPr lang="en-US" dirty="0"/>
              <a:t>34	Harvey Park South	4090	4303</a:t>
            </a:r>
          </a:p>
          <a:p>
            <a:r>
              <a:rPr lang="en-US" dirty="0"/>
              <a:t>35	Highland	4309	4120</a:t>
            </a:r>
          </a:p>
          <a:p>
            <a:r>
              <a:rPr lang="en-US" dirty="0"/>
              <a:t>36	Hilltop	3863	4327</a:t>
            </a:r>
          </a:p>
          <a:p>
            <a:r>
              <a:rPr lang="en-US" dirty="0"/>
              <a:t>37	Indian Creek	1314	1782</a:t>
            </a:r>
          </a:p>
          <a:p>
            <a:r>
              <a:rPr lang="en-US" dirty="0"/>
              <a:t>38	Jefferson Park	1419	1133</a:t>
            </a:r>
          </a:p>
          <a:p>
            <a:r>
              <a:rPr lang="en-US" dirty="0"/>
              <a:t>39	Kennedy	2469	1995</a:t>
            </a:r>
          </a:p>
          <a:p>
            <a:r>
              <a:rPr lang="en-US" dirty="0"/>
              <a:t>40	Lincoln Park	3126	2993</a:t>
            </a:r>
          </a:p>
          <a:p>
            <a:r>
              <a:rPr lang="en-US" dirty="0"/>
              <a:t>41	Lowry Field	3678	4389</a:t>
            </a:r>
          </a:p>
          <a:p>
            <a:r>
              <a:rPr lang="en-US" dirty="0"/>
              <a:t>42	Mar Lee	6291	6161</a:t>
            </a:r>
          </a:p>
          <a:p>
            <a:r>
              <a:rPr lang="en-US" dirty="0"/>
              <a:t>43	Marston	5289	5843</a:t>
            </a:r>
          </a:p>
          <a:p>
            <a:r>
              <a:rPr lang="en-US" b="1" dirty="0"/>
              <a:t>44	</a:t>
            </a:r>
            <a:r>
              <a:rPr lang="en-US" b="1" dirty="0" err="1"/>
              <a:t>Montbello</a:t>
            </a:r>
            <a:r>
              <a:rPr lang="en-US" b="1" dirty="0"/>
              <a:t>	15111	15237</a:t>
            </a:r>
          </a:p>
          <a:p>
            <a:r>
              <a:rPr lang="en-US" dirty="0"/>
              <a:t>45	Montclair	2626	2830</a:t>
            </a:r>
          </a:p>
          <a:p>
            <a:r>
              <a:rPr lang="en-US" dirty="0"/>
              <a:t>46	North Capitol Hill	3415	2408</a:t>
            </a:r>
          </a:p>
          <a:p>
            <a:r>
              <a:rPr lang="en-US" dirty="0"/>
              <a:t>47	North Park Hill	4421	4961</a:t>
            </a:r>
          </a:p>
          <a:p>
            <a:r>
              <a:rPr lang="en-US" dirty="0"/>
              <a:t>48	Northeast Park Hill	3736	4086</a:t>
            </a:r>
          </a:p>
          <a:p>
            <a:r>
              <a:rPr lang="en-US" dirty="0"/>
              <a:t>49	Overland	1195	1023</a:t>
            </a:r>
          </a:p>
          <a:p>
            <a:r>
              <a:rPr lang="en-US" dirty="0"/>
              <a:t>50	Platt Park	2603	2790</a:t>
            </a:r>
          </a:p>
          <a:p>
            <a:r>
              <a:rPr lang="en-US" dirty="0"/>
              <a:t>51	Regis	1884	2050</a:t>
            </a:r>
          </a:p>
          <a:p>
            <a:r>
              <a:rPr lang="en-US" dirty="0"/>
              <a:t>52	Rosedale	1243	1310</a:t>
            </a:r>
          </a:p>
          <a:p>
            <a:r>
              <a:rPr lang="en-US" dirty="0"/>
              <a:t>53	Ruby Hill	4915	4905</a:t>
            </a:r>
          </a:p>
          <a:p>
            <a:r>
              <a:rPr lang="en-US" dirty="0"/>
              <a:t>54	Skyland	1496	1610</a:t>
            </a:r>
          </a:p>
          <a:p>
            <a:r>
              <a:rPr lang="en-US" dirty="0"/>
              <a:t>55	Sloan Lake	3452	3786</a:t>
            </a:r>
          </a:p>
          <a:p>
            <a:r>
              <a:rPr lang="en-US" dirty="0"/>
              <a:t>56	South Park Hill	4105	4485</a:t>
            </a:r>
          </a:p>
          <a:p>
            <a:r>
              <a:rPr lang="en-US" dirty="0"/>
              <a:t>57	</a:t>
            </a:r>
            <a:r>
              <a:rPr lang="en-US" dirty="0" err="1"/>
              <a:t>Southmoor</a:t>
            </a:r>
            <a:r>
              <a:rPr lang="en-US" dirty="0"/>
              <a:t> Park	1885	1941</a:t>
            </a:r>
          </a:p>
          <a:p>
            <a:r>
              <a:rPr lang="en-US" dirty="0"/>
              <a:t>58	Speer	5607	5347</a:t>
            </a:r>
          </a:p>
          <a:p>
            <a:r>
              <a:rPr lang="en-US" dirty="0"/>
              <a:t>59	Stapleton	7308	6640</a:t>
            </a:r>
          </a:p>
          <a:p>
            <a:r>
              <a:rPr lang="en-US" dirty="0"/>
              <a:t>60	Sun Valley	580	868</a:t>
            </a:r>
          </a:p>
          <a:p>
            <a:r>
              <a:rPr lang="en-US" dirty="0"/>
              <a:t>61	Sunnyside	4862	4864</a:t>
            </a:r>
          </a:p>
          <a:p>
            <a:r>
              <a:rPr lang="en-US" dirty="0"/>
              <a:t>62	Union Station	2351	1997</a:t>
            </a:r>
          </a:p>
          <a:p>
            <a:r>
              <a:rPr lang="en-US" dirty="0"/>
              <a:t>63	University	4755	4620</a:t>
            </a:r>
          </a:p>
          <a:p>
            <a:r>
              <a:rPr lang="en-US" dirty="0"/>
              <a:t>64	University Hills	2605	2722</a:t>
            </a:r>
          </a:p>
          <a:p>
            <a:r>
              <a:rPr lang="en-US" dirty="0"/>
              <a:t>65	University Park	3708	3783</a:t>
            </a:r>
          </a:p>
          <a:p>
            <a:r>
              <a:rPr lang="en-US" dirty="0"/>
              <a:t>66	Valverde	1925	2016</a:t>
            </a:r>
          </a:p>
          <a:p>
            <a:r>
              <a:rPr lang="en-US" dirty="0"/>
              <a:t>67	Villa Park	4528	4230</a:t>
            </a:r>
          </a:p>
          <a:p>
            <a:r>
              <a:rPr lang="en-US" dirty="0"/>
              <a:t>68	Virginia Village	6487	6357</a:t>
            </a:r>
          </a:p>
          <a:p>
            <a:r>
              <a:rPr lang="en-US" dirty="0"/>
              <a:t>69	Washington Park	3378	3527</a:t>
            </a:r>
          </a:p>
          <a:p>
            <a:r>
              <a:rPr lang="en-US" dirty="0"/>
              <a:t>70	Washington Park West	3258	3135</a:t>
            </a:r>
          </a:p>
          <a:p>
            <a:r>
              <a:rPr lang="en-US" dirty="0"/>
              <a:t>71	Washington Virginia Vale	6273	6757</a:t>
            </a:r>
          </a:p>
          <a:p>
            <a:r>
              <a:rPr lang="en-US" dirty="0"/>
              <a:t>72	</a:t>
            </a:r>
            <a:r>
              <a:rPr lang="en-US" dirty="0" err="1"/>
              <a:t>Wellshire</a:t>
            </a:r>
            <a:r>
              <a:rPr lang="en-US" dirty="0"/>
              <a:t>	1465	1668</a:t>
            </a:r>
          </a:p>
          <a:p>
            <a:r>
              <a:rPr lang="en-US" dirty="0"/>
              <a:t>73	West Colfax	4839	4901</a:t>
            </a:r>
          </a:p>
          <a:p>
            <a:r>
              <a:rPr lang="en-US" dirty="0"/>
              <a:t>74	West Highland	4144	4396</a:t>
            </a:r>
          </a:p>
          <a:p>
            <a:r>
              <a:rPr lang="en-US" dirty="0"/>
              <a:t>75	Westwood	7928	7558</a:t>
            </a:r>
          </a:p>
          <a:p>
            <a:r>
              <a:rPr lang="en-US" dirty="0"/>
              <a:t>76	Whittier	2380	2451</a:t>
            </a:r>
          </a:p>
          <a:p>
            <a:r>
              <a:rPr lang="en-US" dirty="0"/>
              <a:t>77	Windsor	5621	6968</a:t>
            </a:r>
          </a:p>
        </p:txBody>
      </p:sp>
      <p:sp>
        <p:nvSpPr>
          <p:cNvPr id="4" name="Slide Number Placeholder 3"/>
          <p:cNvSpPr>
            <a:spLocks noGrp="1"/>
          </p:cNvSpPr>
          <p:nvPr>
            <p:ph type="sldNum" sz="quarter" idx="5"/>
          </p:nvPr>
        </p:nvSpPr>
        <p:spPr/>
        <p:txBody>
          <a:bodyPr/>
          <a:lstStyle/>
          <a:p>
            <a:fld id="{BB84FF79-2F07-4E9F-8B84-1A18C62B99BB}" type="slidenum">
              <a:rPr lang="en-US" smtClean="0"/>
              <a:t>9</a:t>
            </a:fld>
            <a:endParaRPr lang="en-US"/>
          </a:p>
        </p:txBody>
      </p:sp>
    </p:spTree>
    <p:extLst>
      <p:ext uri="{BB962C8B-B14F-4D97-AF65-F5344CB8AC3E}">
        <p14:creationId xmlns:p14="http://schemas.microsoft.com/office/powerpoint/2010/main" val="323582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24/10/2019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24/10/2019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D947F03-5347-46A8-8FFD-F4C40A9E96E2}"/>
              </a:ext>
            </a:extLst>
          </p:cNvPr>
          <p:cNvSpPr txBox="1"/>
          <p:nvPr/>
        </p:nvSpPr>
        <p:spPr>
          <a:xfrm>
            <a:off x="1074910" y="204071"/>
            <a:ext cx="1004217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Denver Crime Data Analysis</a:t>
            </a:r>
          </a:p>
        </p:txBody>
      </p:sp>
      <p:grpSp>
        <p:nvGrpSpPr>
          <p:cNvPr id="3" name="Group 2">
            <a:extLst>
              <a:ext uri="{FF2B5EF4-FFF2-40B4-BE49-F238E27FC236}">
                <a16:creationId xmlns:a16="http://schemas.microsoft.com/office/drawing/2014/main" id="{57995192-2828-4EC5-A00C-2B28B381C3D2}"/>
              </a:ext>
            </a:extLst>
          </p:cNvPr>
          <p:cNvGrpSpPr/>
          <p:nvPr/>
        </p:nvGrpSpPr>
        <p:grpSpPr>
          <a:xfrm>
            <a:off x="782321" y="6261898"/>
            <a:ext cx="11116030" cy="379848"/>
            <a:chOff x="1689461" y="6282218"/>
            <a:chExt cx="8566779" cy="379848"/>
          </a:xfrm>
        </p:grpSpPr>
        <p:sp>
          <p:nvSpPr>
            <p:cNvPr id="13" name="TextBox 12">
              <a:extLst>
                <a:ext uri="{FF2B5EF4-FFF2-40B4-BE49-F238E27FC236}">
                  <a16:creationId xmlns:a16="http://schemas.microsoft.com/office/drawing/2014/main" id="{20F8364E-D097-42C4-9A1E-47D999E31EB3}"/>
                </a:ext>
              </a:extLst>
            </p:cNvPr>
            <p:cNvSpPr txBox="1"/>
            <p:nvPr/>
          </p:nvSpPr>
          <p:spPr>
            <a:xfrm>
              <a:off x="1689461" y="6282218"/>
              <a:ext cx="29660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a16="http://schemas.microsoft.com/office/drawing/2014/main" id="{4C46183D-DFBD-41F8-B459-B453A02B9552}"/>
                </a:ext>
              </a:extLst>
            </p:cNvPr>
            <p:cNvSpPr txBox="1"/>
            <p:nvPr/>
          </p:nvSpPr>
          <p:spPr>
            <a:xfrm>
              <a:off x="4542153" y="6292734"/>
              <a:ext cx="5714086" cy="369332"/>
            </a:xfrm>
            <a:prstGeom prst="rect">
              <a:avLst/>
            </a:prstGeom>
            <a:noFill/>
          </p:spPr>
          <p:txBody>
            <a:bodyPr wrap="square" rtlCol="0">
              <a:spAutoFit/>
            </a:bodyPr>
            <a:lstStyle/>
            <a:p>
              <a:pPr lvl="0" algn="r">
                <a:defRPr/>
              </a:pPr>
              <a:r>
                <a:rPr lang="en-GB" dirty="0">
                  <a:solidFill>
                    <a:srgbClr val="FFFFFF"/>
                  </a:solidFill>
                  <a:latin typeface="Noto Sans" panose="020B0502040504020204" pitchFamily="34"/>
                  <a:ea typeface="Noto Sans" panose="020B0502040504020204" pitchFamily="34"/>
                  <a:cs typeface="Noto Sans" panose="020B0502040504020204" pitchFamily="34"/>
                </a:rPr>
                <a:t>wshell@regis.com</a:t>
              </a:r>
            </a:p>
          </p:txBody>
        </p:sp>
      </p:grpSp>
      <p:sp>
        <p:nvSpPr>
          <p:cNvPr id="20" name="TextBox 19">
            <a:extLst>
              <a:ext uri="{FF2B5EF4-FFF2-40B4-BE49-F238E27FC236}">
                <a16:creationId xmlns:a16="http://schemas.microsoft.com/office/drawing/2014/main" id="{4991D724-2D43-4C51-AA02-42C80F06ED97}"/>
              </a:ext>
            </a:extLst>
          </p:cNvPr>
          <p:cNvSpPr txBox="1"/>
          <p:nvPr/>
        </p:nvSpPr>
        <p:spPr>
          <a:xfrm>
            <a:off x="3910853" y="3429060"/>
            <a:ext cx="7987498" cy="1877437"/>
          </a:xfrm>
          <a:prstGeom prst="rect">
            <a:avLst/>
          </a:prstGeom>
          <a:noFill/>
        </p:spPr>
        <p:txBody>
          <a:bodyPr wrap="square" rtlCol="0">
            <a:spAutoFit/>
          </a:bodyPr>
          <a:lstStyle/>
          <a:p>
            <a:pPr lvl="0" algn="r">
              <a:defRPr/>
            </a:pPr>
            <a:r>
              <a:rPr kumimoji="0" lang="en-GB"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MSDS 692 Practicum I</a:t>
            </a:r>
          </a:p>
          <a:p>
            <a:pPr lvl="0" algn="r">
              <a:defRPr/>
            </a:pPr>
            <a:r>
              <a:rPr lang="en-GB" sz="2800" b="1" dirty="0">
                <a:solidFill>
                  <a:srgbClr val="FFFFFF"/>
                </a:solidFill>
                <a:latin typeface="Noto Sans" panose="020B0502040504020204" pitchFamily="34"/>
                <a:ea typeface="Noto Sans" panose="020B0502040504020204" pitchFamily="34"/>
                <a:cs typeface="Noto Sans" panose="020B0502040504020204" pitchFamily="34"/>
              </a:rPr>
              <a:t>William Shell</a:t>
            </a:r>
          </a:p>
          <a:p>
            <a:pPr lvl="0" algn="r">
              <a:defRPr/>
            </a:pPr>
            <a:r>
              <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Regis University</a:t>
            </a:r>
          </a:p>
        </p:txBody>
      </p:sp>
      <p:pic>
        <p:nvPicPr>
          <p:cNvPr id="8" name="Picture 7">
            <a:extLst>
              <a:ext uri="{FF2B5EF4-FFF2-40B4-BE49-F238E27FC236}">
                <a16:creationId xmlns:a16="http://schemas.microsoft.com/office/drawing/2014/main" id="{E50E3D9C-ABA0-483E-8BBB-C723DC83C421}"/>
              </a:ext>
            </a:extLst>
          </p:cNvPr>
          <p:cNvPicPr>
            <a:picLocks noChangeAspect="1"/>
          </p:cNvPicPr>
          <p:nvPr/>
        </p:nvPicPr>
        <p:blipFill>
          <a:blip r:embed="rId5"/>
          <a:stretch>
            <a:fillRect/>
          </a:stretch>
        </p:blipFill>
        <p:spPr>
          <a:xfrm>
            <a:off x="690632" y="1527510"/>
            <a:ext cx="4029075" cy="4486275"/>
          </a:xfrm>
          <a:prstGeom prst="rect">
            <a:avLst/>
          </a:prstGeom>
          <a:effectLst>
            <a:softEdge rad="444500"/>
          </a:effectLst>
        </p:spPr>
      </p:pic>
      <p:pic>
        <p:nvPicPr>
          <p:cNvPr id="5" name="Audio 4">
            <a:hlinkClick r:id="" action="ppaction://media"/>
            <a:extLst>
              <a:ext uri="{FF2B5EF4-FFF2-40B4-BE49-F238E27FC236}">
                <a16:creationId xmlns:a16="http://schemas.microsoft.com/office/drawing/2014/main" id="{9C875ED4-A865-4BC2-ACD6-5AFB604CC6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10434251"/>
      </p:ext>
    </p:extLst>
  </p:cSld>
  <p:clrMapOvr>
    <a:masterClrMapping/>
  </p:clrMapOvr>
  <mc:AlternateContent xmlns:mc="http://schemas.openxmlformats.org/markup-compatibility/2006">
    <mc:Choice xmlns:p14="http://schemas.microsoft.com/office/powerpoint/2010/main" Requires="p14">
      <p:transition spd="slow" p14:dur="2000" advTm="15142"/>
    </mc:Choice>
    <mc:Fallback>
      <p:transition spd="slow" advTm="1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8C0B2E5-7369-493D-A3BF-EE2825263566}"/>
              </a:ext>
            </a:extLst>
          </p:cNvPr>
          <p:cNvSpPr txBox="1"/>
          <p:nvPr/>
        </p:nvSpPr>
        <p:spPr>
          <a:xfrm>
            <a:off x="103420" y="366937"/>
            <a:ext cx="6663618"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Modelling</a:t>
            </a:r>
            <a:endParaRPr kumimoji="0" lang="ru-RU"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Freeform 6">
            <a:extLst>
              <a:ext uri="{FF2B5EF4-FFF2-40B4-BE49-F238E27FC236}">
                <a16:creationId xmlns:a16="http://schemas.microsoft.com/office/drawing/2014/main" id="{3C86B39B-027F-4A49-8AE8-A6F0F120CAA1}"/>
              </a:ext>
            </a:extLst>
          </p:cNvPr>
          <p:cNvSpPr>
            <a:spLocks noEditPoints="1"/>
          </p:cNvSpPr>
          <p:nvPr/>
        </p:nvSpPr>
        <p:spPr bwMode="auto">
          <a:xfrm>
            <a:off x="1095301" y="1978782"/>
            <a:ext cx="4679857" cy="3753418"/>
          </a:xfrm>
          <a:custGeom>
            <a:avLst/>
            <a:gdLst>
              <a:gd name="T0" fmla="*/ 673 w 783"/>
              <a:gd name="T1" fmla="*/ 98 h 628"/>
              <a:gd name="T2" fmla="*/ 388 w 783"/>
              <a:gd name="T3" fmla="*/ 1 h 628"/>
              <a:gd name="T4" fmla="*/ 69 w 783"/>
              <a:gd name="T5" fmla="*/ 118 h 628"/>
              <a:gd name="T6" fmla="*/ 137 w 783"/>
              <a:gd name="T7" fmla="*/ 433 h 628"/>
              <a:gd name="T8" fmla="*/ 481 w 783"/>
              <a:gd name="T9" fmla="*/ 593 h 628"/>
              <a:gd name="T10" fmla="*/ 720 w 783"/>
              <a:gd name="T11" fmla="*/ 425 h 628"/>
              <a:gd name="T12" fmla="*/ 599 w 783"/>
              <a:gd name="T13" fmla="*/ 84 h 628"/>
              <a:gd name="T14" fmla="*/ 539 w 783"/>
              <a:gd name="T15" fmla="*/ 145 h 628"/>
              <a:gd name="T16" fmla="*/ 553 w 783"/>
              <a:gd name="T17" fmla="*/ 157 h 628"/>
              <a:gd name="T18" fmla="*/ 419 w 783"/>
              <a:gd name="T19" fmla="*/ 88 h 628"/>
              <a:gd name="T20" fmla="*/ 291 w 783"/>
              <a:gd name="T21" fmla="*/ 50 h 628"/>
              <a:gd name="T22" fmla="*/ 416 w 783"/>
              <a:gd name="T23" fmla="*/ 235 h 628"/>
              <a:gd name="T24" fmla="*/ 383 w 783"/>
              <a:gd name="T25" fmla="*/ 316 h 628"/>
              <a:gd name="T26" fmla="*/ 337 w 783"/>
              <a:gd name="T27" fmla="*/ 246 h 628"/>
              <a:gd name="T28" fmla="*/ 278 w 783"/>
              <a:gd name="T29" fmla="*/ 123 h 628"/>
              <a:gd name="T30" fmla="*/ 356 w 783"/>
              <a:gd name="T31" fmla="*/ 223 h 628"/>
              <a:gd name="T32" fmla="*/ 257 w 783"/>
              <a:gd name="T33" fmla="*/ 121 h 628"/>
              <a:gd name="T34" fmla="*/ 62 w 783"/>
              <a:gd name="T35" fmla="*/ 162 h 628"/>
              <a:gd name="T36" fmla="*/ 129 w 783"/>
              <a:gd name="T37" fmla="*/ 195 h 628"/>
              <a:gd name="T38" fmla="*/ 164 w 783"/>
              <a:gd name="T39" fmla="*/ 322 h 628"/>
              <a:gd name="T40" fmla="*/ 89 w 783"/>
              <a:gd name="T41" fmla="*/ 272 h 628"/>
              <a:gd name="T42" fmla="*/ 75 w 783"/>
              <a:gd name="T43" fmla="*/ 310 h 628"/>
              <a:gd name="T44" fmla="*/ 198 w 783"/>
              <a:gd name="T45" fmla="*/ 314 h 628"/>
              <a:gd name="T46" fmla="*/ 71 w 783"/>
              <a:gd name="T47" fmla="*/ 249 h 628"/>
              <a:gd name="T48" fmla="*/ 146 w 783"/>
              <a:gd name="T49" fmla="*/ 405 h 628"/>
              <a:gd name="T50" fmla="*/ 161 w 783"/>
              <a:gd name="T51" fmla="*/ 306 h 628"/>
              <a:gd name="T52" fmla="*/ 97 w 783"/>
              <a:gd name="T53" fmla="*/ 121 h 628"/>
              <a:gd name="T54" fmla="*/ 204 w 783"/>
              <a:gd name="T55" fmla="*/ 205 h 628"/>
              <a:gd name="T56" fmla="*/ 224 w 783"/>
              <a:gd name="T57" fmla="*/ 379 h 628"/>
              <a:gd name="T58" fmla="*/ 237 w 783"/>
              <a:gd name="T59" fmla="*/ 455 h 628"/>
              <a:gd name="T60" fmla="*/ 316 w 783"/>
              <a:gd name="T61" fmla="*/ 469 h 628"/>
              <a:gd name="T62" fmla="*/ 342 w 783"/>
              <a:gd name="T63" fmla="*/ 455 h 628"/>
              <a:gd name="T64" fmla="*/ 327 w 783"/>
              <a:gd name="T65" fmla="*/ 452 h 628"/>
              <a:gd name="T66" fmla="*/ 266 w 783"/>
              <a:gd name="T67" fmla="*/ 244 h 628"/>
              <a:gd name="T68" fmla="*/ 169 w 783"/>
              <a:gd name="T69" fmla="*/ 85 h 628"/>
              <a:gd name="T70" fmla="*/ 257 w 783"/>
              <a:gd name="T71" fmla="*/ 135 h 628"/>
              <a:gd name="T72" fmla="*/ 372 w 783"/>
              <a:gd name="T73" fmla="*/ 431 h 628"/>
              <a:gd name="T74" fmla="*/ 438 w 783"/>
              <a:gd name="T75" fmla="*/ 511 h 628"/>
              <a:gd name="T76" fmla="*/ 477 w 783"/>
              <a:gd name="T77" fmla="*/ 272 h 628"/>
              <a:gd name="T78" fmla="*/ 462 w 783"/>
              <a:gd name="T79" fmla="*/ 266 h 628"/>
              <a:gd name="T80" fmla="*/ 467 w 783"/>
              <a:gd name="T81" fmla="*/ 68 h 628"/>
              <a:gd name="T82" fmla="*/ 531 w 783"/>
              <a:gd name="T83" fmla="*/ 158 h 628"/>
              <a:gd name="T84" fmla="*/ 501 w 783"/>
              <a:gd name="T85" fmla="*/ 396 h 628"/>
              <a:gd name="T86" fmla="*/ 479 w 783"/>
              <a:gd name="T87" fmla="*/ 524 h 628"/>
              <a:gd name="T88" fmla="*/ 533 w 783"/>
              <a:gd name="T89" fmla="*/ 576 h 628"/>
              <a:gd name="T90" fmla="*/ 503 w 783"/>
              <a:gd name="T91" fmla="*/ 535 h 628"/>
              <a:gd name="T92" fmla="*/ 523 w 783"/>
              <a:gd name="T93" fmla="*/ 541 h 628"/>
              <a:gd name="T94" fmla="*/ 667 w 783"/>
              <a:gd name="T95" fmla="*/ 512 h 628"/>
              <a:gd name="T96" fmla="*/ 599 w 783"/>
              <a:gd name="T97" fmla="*/ 469 h 628"/>
              <a:gd name="T98" fmla="*/ 639 w 783"/>
              <a:gd name="T99" fmla="*/ 316 h 628"/>
              <a:gd name="T100" fmla="*/ 592 w 783"/>
              <a:gd name="T101" fmla="*/ 379 h 628"/>
              <a:gd name="T102" fmla="*/ 541 w 783"/>
              <a:gd name="T103" fmla="*/ 354 h 628"/>
              <a:gd name="T104" fmla="*/ 484 w 783"/>
              <a:gd name="T105" fmla="*/ 497 h 628"/>
              <a:gd name="T106" fmla="*/ 558 w 783"/>
              <a:gd name="T107" fmla="*/ 253 h 628"/>
              <a:gd name="T108" fmla="*/ 604 w 783"/>
              <a:gd name="T109" fmla="*/ 148 h 628"/>
              <a:gd name="T110" fmla="*/ 673 w 783"/>
              <a:gd name="T111" fmla="*/ 291 h 628"/>
              <a:gd name="T112" fmla="*/ 625 w 783"/>
              <a:gd name="T113" fmla="*/ 316 h 628"/>
              <a:gd name="T114" fmla="*/ 691 w 783"/>
              <a:gd name="T115" fmla="*/ 268 h 628"/>
              <a:gd name="T116" fmla="*/ 696 w 783"/>
              <a:gd name="T117" fmla="*/ 249 h 628"/>
              <a:gd name="T118" fmla="*/ 621 w 783"/>
              <a:gd name="T119" fmla="*/ 129 h 628"/>
              <a:gd name="T120" fmla="*/ 733 w 783"/>
              <a:gd name="T121" fmla="*/ 22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3" h="628">
                <a:moveTo>
                  <a:pt x="770" y="294"/>
                </a:moveTo>
                <a:cubicBezTo>
                  <a:pt x="769" y="292"/>
                  <a:pt x="768" y="289"/>
                  <a:pt x="769" y="287"/>
                </a:cubicBezTo>
                <a:cubicBezTo>
                  <a:pt x="770" y="272"/>
                  <a:pt x="770" y="258"/>
                  <a:pt x="765" y="244"/>
                </a:cubicBezTo>
                <a:cubicBezTo>
                  <a:pt x="758" y="218"/>
                  <a:pt x="745" y="195"/>
                  <a:pt x="723" y="179"/>
                </a:cubicBezTo>
                <a:cubicBezTo>
                  <a:pt x="720" y="177"/>
                  <a:pt x="720" y="175"/>
                  <a:pt x="720" y="172"/>
                </a:cubicBezTo>
                <a:cubicBezTo>
                  <a:pt x="719" y="157"/>
                  <a:pt x="715" y="144"/>
                  <a:pt x="707" y="131"/>
                </a:cubicBezTo>
                <a:cubicBezTo>
                  <a:pt x="698" y="118"/>
                  <a:pt x="686" y="107"/>
                  <a:pt x="673" y="98"/>
                </a:cubicBezTo>
                <a:cubicBezTo>
                  <a:pt x="673" y="98"/>
                  <a:pt x="673" y="98"/>
                  <a:pt x="673" y="98"/>
                </a:cubicBezTo>
                <a:cubicBezTo>
                  <a:pt x="661" y="90"/>
                  <a:pt x="637" y="77"/>
                  <a:pt x="632" y="74"/>
                </a:cubicBezTo>
                <a:cubicBezTo>
                  <a:pt x="621" y="67"/>
                  <a:pt x="607" y="64"/>
                  <a:pt x="597" y="54"/>
                </a:cubicBezTo>
                <a:cubicBezTo>
                  <a:pt x="584" y="41"/>
                  <a:pt x="567" y="32"/>
                  <a:pt x="549" y="26"/>
                </a:cubicBezTo>
                <a:cubicBezTo>
                  <a:pt x="536" y="21"/>
                  <a:pt x="522" y="17"/>
                  <a:pt x="508" y="13"/>
                </a:cubicBezTo>
                <a:cubicBezTo>
                  <a:pt x="499" y="11"/>
                  <a:pt x="490" y="10"/>
                  <a:pt x="481" y="9"/>
                </a:cubicBezTo>
                <a:cubicBezTo>
                  <a:pt x="469" y="9"/>
                  <a:pt x="457" y="9"/>
                  <a:pt x="445" y="9"/>
                </a:cubicBezTo>
                <a:cubicBezTo>
                  <a:pt x="440" y="9"/>
                  <a:pt x="435" y="12"/>
                  <a:pt x="431" y="10"/>
                </a:cubicBezTo>
                <a:cubicBezTo>
                  <a:pt x="417" y="4"/>
                  <a:pt x="403" y="2"/>
                  <a:pt x="388" y="1"/>
                </a:cubicBezTo>
                <a:cubicBezTo>
                  <a:pt x="366" y="0"/>
                  <a:pt x="345" y="3"/>
                  <a:pt x="324" y="8"/>
                </a:cubicBezTo>
                <a:cubicBezTo>
                  <a:pt x="311" y="12"/>
                  <a:pt x="298" y="16"/>
                  <a:pt x="287" y="24"/>
                </a:cubicBezTo>
                <a:cubicBezTo>
                  <a:pt x="286" y="25"/>
                  <a:pt x="283" y="25"/>
                  <a:pt x="282" y="25"/>
                </a:cubicBezTo>
                <a:cubicBezTo>
                  <a:pt x="259" y="19"/>
                  <a:pt x="236" y="21"/>
                  <a:pt x="214" y="29"/>
                </a:cubicBezTo>
                <a:cubicBezTo>
                  <a:pt x="191" y="37"/>
                  <a:pt x="171" y="50"/>
                  <a:pt x="152" y="66"/>
                </a:cubicBezTo>
                <a:cubicBezTo>
                  <a:pt x="150" y="68"/>
                  <a:pt x="147" y="69"/>
                  <a:pt x="145" y="70"/>
                </a:cubicBezTo>
                <a:cubicBezTo>
                  <a:pt x="139" y="71"/>
                  <a:pt x="133" y="70"/>
                  <a:pt x="127" y="72"/>
                </a:cubicBezTo>
                <a:cubicBezTo>
                  <a:pt x="101" y="78"/>
                  <a:pt x="82" y="94"/>
                  <a:pt x="69" y="118"/>
                </a:cubicBezTo>
                <a:cubicBezTo>
                  <a:pt x="64" y="127"/>
                  <a:pt x="62" y="136"/>
                  <a:pt x="52" y="142"/>
                </a:cubicBezTo>
                <a:cubicBezTo>
                  <a:pt x="15" y="169"/>
                  <a:pt x="0" y="218"/>
                  <a:pt x="14" y="261"/>
                </a:cubicBezTo>
                <a:cubicBezTo>
                  <a:pt x="18" y="273"/>
                  <a:pt x="20" y="284"/>
                  <a:pt x="19" y="297"/>
                </a:cubicBezTo>
                <a:cubicBezTo>
                  <a:pt x="18" y="315"/>
                  <a:pt x="23" y="332"/>
                  <a:pt x="29" y="349"/>
                </a:cubicBezTo>
                <a:cubicBezTo>
                  <a:pt x="38" y="366"/>
                  <a:pt x="38" y="366"/>
                  <a:pt x="38" y="366"/>
                </a:cubicBezTo>
                <a:cubicBezTo>
                  <a:pt x="43" y="374"/>
                  <a:pt x="47" y="381"/>
                  <a:pt x="53" y="388"/>
                </a:cubicBezTo>
                <a:cubicBezTo>
                  <a:pt x="74" y="411"/>
                  <a:pt x="100" y="424"/>
                  <a:pt x="130" y="429"/>
                </a:cubicBezTo>
                <a:cubicBezTo>
                  <a:pt x="133" y="429"/>
                  <a:pt x="136" y="431"/>
                  <a:pt x="137" y="433"/>
                </a:cubicBezTo>
                <a:cubicBezTo>
                  <a:pt x="153" y="459"/>
                  <a:pt x="177" y="472"/>
                  <a:pt x="207" y="473"/>
                </a:cubicBezTo>
                <a:cubicBezTo>
                  <a:pt x="217" y="473"/>
                  <a:pt x="224" y="475"/>
                  <a:pt x="233" y="480"/>
                </a:cubicBezTo>
                <a:cubicBezTo>
                  <a:pt x="256" y="492"/>
                  <a:pt x="295" y="498"/>
                  <a:pt x="321" y="493"/>
                </a:cubicBezTo>
                <a:cubicBezTo>
                  <a:pt x="325" y="493"/>
                  <a:pt x="328" y="493"/>
                  <a:pt x="332" y="497"/>
                </a:cubicBezTo>
                <a:cubicBezTo>
                  <a:pt x="346" y="513"/>
                  <a:pt x="363" y="524"/>
                  <a:pt x="384" y="530"/>
                </a:cubicBezTo>
                <a:cubicBezTo>
                  <a:pt x="399" y="535"/>
                  <a:pt x="414" y="536"/>
                  <a:pt x="429" y="535"/>
                </a:cubicBezTo>
                <a:cubicBezTo>
                  <a:pt x="432" y="535"/>
                  <a:pt x="434" y="535"/>
                  <a:pt x="436" y="538"/>
                </a:cubicBezTo>
                <a:cubicBezTo>
                  <a:pt x="451" y="556"/>
                  <a:pt x="466" y="575"/>
                  <a:pt x="481" y="593"/>
                </a:cubicBezTo>
                <a:cubicBezTo>
                  <a:pt x="489" y="603"/>
                  <a:pt x="497" y="614"/>
                  <a:pt x="509" y="620"/>
                </a:cubicBezTo>
                <a:cubicBezTo>
                  <a:pt x="520" y="626"/>
                  <a:pt x="531" y="628"/>
                  <a:pt x="543" y="622"/>
                </a:cubicBezTo>
                <a:cubicBezTo>
                  <a:pt x="554" y="616"/>
                  <a:pt x="559" y="606"/>
                  <a:pt x="560" y="594"/>
                </a:cubicBezTo>
                <a:cubicBezTo>
                  <a:pt x="560" y="591"/>
                  <a:pt x="561" y="588"/>
                  <a:pt x="565" y="588"/>
                </a:cubicBezTo>
                <a:cubicBezTo>
                  <a:pt x="578" y="588"/>
                  <a:pt x="591" y="585"/>
                  <a:pt x="603" y="581"/>
                </a:cubicBezTo>
                <a:cubicBezTo>
                  <a:pt x="623" y="575"/>
                  <a:pt x="641" y="566"/>
                  <a:pt x="657" y="554"/>
                </a:cubicBezTo>
                <a:cubicBezTo>
                  <a:pt x="696" y="522"/>
                  <a:pt x="715" y="480"/>
                  <a:pt x="717" y="430"/>
                </a:cubicBezTo>
                <a:cubicBezTo>
                  <a:pt x="717" y="427"/>
                  <a:pt x="717" y="426"/>
                  <a:pt x="720" y="425"/>
                </a:cubicBezTo>
                <a:cubicBezTo>
                  <a:pt x="723" y="424"/>
                  <a:pt x="726" y="423"/>
                  <a:pt x="728" y="422"/>
                </a:cubicBezTo>
                <a:cubicBezTo>
                  <a:pt x="755" y="407"/>
                  <a:pt x="772" y="385"/>
                  <a:pt x="778" y="355"/>
                </a:cubicBezTo>
                <a:cubicBezTo>
                  <a:pt x="783" y="334"/>
                  <a:pt x="780" y="313"/>
                  <a:pt x="770" y="294"/>
                </a:cubicBezTo>
                <a:close/>
                <a:moveTo>
                  <a:pt x="523" y="59"/>
                </a:moveTo>
                <a:cubicBezTo>
                  <a:pt x="523" y="53"/>
                  <a:pt x="524" y="47"/>
                  <a:pt x="524" y="40"/>
                </a:cubicBezTo>
                <a:cubicBezTo>
                  <a:pt x="534" y="44"/>
                  <a:pt x="543" y="47"/>
                  <a:pt x="552" y="51"/>
                </a:cubicBezTo>
                <a:cubicBezTo>
                  <a:pt x="566" y="58"/>
                  <a:pt x="579" y="64"/>
                  <a:pt x="588" y="77"/>
                </a:cubicBezTo>
                <a:cubicBezTo>
                  <a:pt x="591" y="81"/>
                  <a:pt x="594" y="83"/>
                  <a:pt x="599" y="84"/>
                </a:cubicBezTo>
                <a:cubicBezTo>
                  <a:pt x="607" y="87"/>
                  <a:pt x="607" y="87"/>
                  <a:pt x="607" y="96"/>
                </a:cubicBezTo>
                <a:cubicBezTo>
                  <a:pt x="607" y="101"/>
                  <a:pt x="607" y="119"/>
                  <a:pt x="606" y="130"/>
                </a:cubicBezTo>
                <a:cubicBezTo>
                  <a:pt x="605" y="130"/>
                  <a:pt x="604" y="131"/>
                  <a:pt x="604" y="131"/>
                </a:cubicBezTo>
                <a:cubicBezTo>
                  <a:pt x="593" y="137"/>
                  <a:pt x="582" y="143"/>
                  <a:pt x="572" y="148"/>
                </a:cubicBezTo>
                <a:cubicBezTo>
                  <a:pt x="571" y="149"/>
                  <a:pt x="569" y="149"/>
                  <a:pt x="568" y="149"/>
                </a:cubicBezTo>
                <a:cubicBezTo>
                  <a:pt x="564" y="146"/>
                  <a:pt x="559" y="144"/>
                  <a:pt x="553" y="144"/>
                </a:cubicBezTo>
                <a:cubicBezTo>
                  <a:pt x="550" y="144"/>
                  <a:pt x="546" y="144"/>
                  <a:pt x="543" y="146"/>
                </a:cubicBezTo>
                <a:cubicBezTo>
                  <a:pt x="542" y="146"/>
                  <a:pt x="540" y="145"/>
                  <a:pt x="539" y="145"/>
                </a:cubicBezTo>
                <a:cubicBezTo>
                  <a:pt x="534" y="140"/>
                  <a:pt x="529" y="136"/>
                  <a:pt x="523" y="131"/>
                </a:cubicBezTo>
                <a:cubicBezTo>
                  <a:pt x="522" y="130"/>
                  <a:pt x="521" y="128"/>
                  <a:pt x="521" y="126"/>
                </a:cubicBezTo>
                <a:cubicBezTo>
                  <a:pt x="522" y="104"/>
                  <a:pt x="522" y="81"/>
                  <a:pt x="523" y="59"/>
                </a:cubicBezTo>
                <a:close/>
                <a:moveTo>
                  <a:pt x="553" y="157"/>
                </a:moveTo>
                <a:cubicBezTo>
                  <a:pt x="559" y="157"/>
                  <a:pt x="564" y="162"/>
                  <a:pt x="564" y="168"/>
                </a:cubicBezTo>
                <a:cubicBezTo>
                  <a:pt x="564" y="174"/>
                  <a:pt x="559" y="179"/>
                  <a:pt x="553" y="179"/>
                </a:cubicBezTo>
                <a:cubicBezTo>
                  <a:pt x="547" y="179"/>
                  <a:pt x="542" y="174"/>
                  <a:pt x="542" y="168"/>
                </a:cubicBezTo>
                <a:cubicBezTo>
                  <a:pt x="542" y="162"/>
                  <a:pt x="547" y="157"/>
                  <a:pt x="553" y="157"/>
                </a:cubicBezTo>
                <a:close/>
                <a:moveTo>
                  <a:pt x="387" y="27"/>
                </a:moveTo>
                <a:cubicBezTo>
                  <a:pt x="387" y="24"/>
                  <a:pt x="388" y="23"/>
                  <a:pt x="391" y="23"/>
                </a:cubicBezTo>
                <a:cubicBezTo>
                  <a:pt x="403" y="25"/>
                  <a:pt x="416" y="25"/>
                  <a:pt x="427" y="34"/>
                </a:cubicBezTo>
                <a:cubicBezTo>
                  <a:pt x="428" y="35"/>
                  <a:pt x="430" y="35"/>
                  <a:pt x="432" y="34"/>
                </a:cubicBezTo>
                <a:cubicBezTo>
                  <a:pt x="439" y="32"/>
                  <a:pt x="446" y="30"/>
                  <a:pt x="454" y="31"/>
                </a:cubicBezTo>
                <a:cubicBezTo>
                  <a:pt x="454" y="42"/>
                  <a:pt x="453" y="52"/>
                  <a:pt x="453" y="63"/>
                </a:cubicBezTo>
                <a:cubicBezTo>
                  <a:pt x="453" y="64"/>
                  <a:pt x="451" y="65"/>
                  <a:pt x="450" y="66"/>
                </a:cubicBezTo>
                <a:cubicBezTo>
                  <a:pt x="440" y="73"/>
                  <a:pt x="430" y="81"/>
                  <a:pt x="419" y="88"/>
                </a:cubicBezTo>
                <a:cubicBezTo>
                  <a:pt x="417" y="90"/>
                  <a:pt x="416" y="92"/>
                  <a:pt x="416" y="95"/>
                </a:cubicBezTo>
                <a:cubicBezTo>
                  <a:pt x="416" y="130"/>
                  <a:pt x="416" y="165"/>
                  <a:pt x="416" y="201"/>
                </a:cubicBezTo>
                <a:cubicBezTo>
                  <a:pt x="416" y="203"/>
                  <a:pt x="416" y="208"/>
                  <a:pt x="416" y="209"/>
                </a:cubicBezTo>
                <a:cubicBezTo>
                  <a:pt x="416" y="209"/>
                  <a:pt x="396" y="188"/>
                  <a:pt x="391" y="182"/>
                </a:cubicBezTo>
                <a:cubicBezTo>
                  <a:pt x="388" y="179"/>
                  <a:pt x="387" y="177"/>
                  <a:pt x="387" y="173"/>
                </a:cubicBezTo>
                <a:cubicBezTo>
                  <a:pt x="387" y="124"/>
                  <a:pt x="387" y="76"/>
                  <a:pt x="387" y="27"/>
                </a:cubicBezTo>
                <a:close/>
                <a:moveTo>
                  <a:pt x="268" y="44"/>
                </a:moveTo>
                <a:cubicBezTo>
                  <a:pt x="275" y="46"/>
                  <a:pt x="283" y="48"/>
                  <a:pt x="291" y="50"/>
                </a:cubicBezTo>
                <a:cubicBezTo>
                  <a:pt x="304" y="35"/>
                  <a:pt x="322" y="31"/>
                  <a:pt x="340" y="28"/>
                </a:cubicBezTo>
                <a:cubicBezTo>
                  <a:pt x="348" y="26"/>
                  <a:pt x="356" y="25"/>
                  <a:pt x="365" y="24"/>
                </a:cubicBezTo>
                <a:cubicBezTo>
                  <a:pt x="367" y="24"/>
                  <a:pt x="369" y="24"/>
                  <a:pt x="372" y="24"/>
                </a:cubicBezTo>
                <a:cubicBezTo>
                  <a:pt x="372" y="26"/>
                  <a:pt x="372" y="28"/>
                  <a:pt x="372" y="30"/>
                </a:cubicBezTo>
                <a:cubicBezTo>
                  <a:pt x="372" y="80"/>
                  <a:pt x="372" y="130"/>
                  <a:pt x="372" y="179"/>
                </a:cubicBezTo>
                <a:cubicBezTo>
                  <a:pt x="372" y="183"/>
                  <a:pt x="373" y="185"/>
                  <a:pt x="375" y="188"/>
                </a:cubicBezTo>
                <a:cubicBezTo>
                  <a:pt x="388" y="201"/>
                  <a:pt x="401" y="214"/>
                  <a:pt x="413" y="227"/>
                </a:cubicBezTo>
                <a:cubicBezTo>
                  <a:pt x="415" y="229"/>
                  <a:pt x="416" y="232"/>
                  <a:pt x="416" y="235"/>
                </a:cubicBezTo>
                <a:cubicBezTo>
                  <a:pt x="416" y="267"/>
                  <a:pt x="416" y="299"/>
                  <a:pt x="416" y="332"/>
                </a:cubicBezTo>
                <a:cubicBezTo>
                  <a:pt x="416" y="351"/>
                  <a:pt x="416" y="371"/>
                  <a:pt x="416" y="390"/>
                </a:cubicBezTo>
                <a:cubicBezTo>
                  <a:pt x="416" y="394"/>
                  <a:pt x="415" y="396"/>
                  <a:pt x="413" y="399"/>
                </a:cubicBezTo>
                <a:cubicBezTo>
                  <a:pt x="405" y="405"/>
                  <a:pt x="398" y="411"/>
                  <a:pt x="391" y="418"/>
                </a:cubicBezTo>
                <a:cubicBezTo>
                  <a:pt x="390" y="419"/>
                  <a:pt x="389" y="419"/>
                  <a:pt x="387" y="421"/>
                </a:cubicBezTo>
                <a:cubicBezTo>
                  <a:pt x="387" y="418"/>
                  <a:pt x="387" y="416"/>
                  <a:pt x="387" y="414"/>
                </a:cubicBezTo>
                <a:cubicBezTo>
                  <a:pt x="387" y="384"/>
                  <a:pt x="387" y="355"/>
                  <a:pt x="387" y="325"/>
                </a:cubicBezTo>
                <a:cubicBezTo>
                  <a:pt x="387" y="321"/>
                  <a:pt x="386" y="318"/>
                  <a:pt x="383" y="316"/>
                </a:cubicBezTo>
                <a:cubicBezTo>
                  <a:pt x="373" y="307"/>
                  <a:pt x="364" y="299"/>
                  <a:pt x="355" y="290"/>
                </a:cubicBezTo>
                <a:cubicBezTo>
                  <a:pt x="354" y="289"/>
                  <a:pt x="352" y="286"/>
                  <a:pt x="352" y="284"/>
                </a:cubicBezTo>
                <a:cubicBezTo>
                  <a:pt x="352" y="272"/>
                  <a:pt x="352" y="261"/>
                  <a:pt x="352" y="249"/>
                </a:cubicBezTo>
                <a:cubicBezTo>
                  <a:pt x="352" y="248"/>
                  <a:pt x="352" y="247"/>
                  <a:pt x="352" y="246"/>
                </a:cubicBezTo>
                <a:cubicBezTo>
                  <a:pt x="362" y="243"/>
                  <a:pt x="369" y="234"/>
                  <a:pt x="369" y="223"/>
                </a:cubicBezTo>
                <a:cubicBezTo>
                  <a:pt x="369" y="210"/>
                  <a:pt x="358" y="199"/>
                  <a:pt x="345" y="199"/>
                </a:cubicBezTo>
                <a:cubicBezTo>
                  <a:pt x="331" y="199"/>
                  <a:pt x="320" y="210"/>
                  <a:pt x="320" y="223"/>
                </a:cubicBezTo>
                <a:cubicBezTo>
                  <a:pt x="320" y="234"/>
                  <a:pt x="327" y="243"/>
                  <a:pt x="337" y="246"/>
                </a:cubicBezTo>
                <a:cubicBezTo>
                  <a:pt x="337" y="248"/>
                  <a:pt x="337" y="249"/>
                  <a:pt x="337" y="251"/>
                </a:cubicBezTo>
                <a:cubicBezTo>
                  <a:pt x="337" y="258"/>
                  <a:pt x="337" y="265"/>
                  <a:pt x="337" y="274"/>
                </a:cubicBezTo>
                <a:cubicBezTo>
                  <a:pt x="326" y="264"/>
                  <a:pt x="316" y="255"/>
                  <a:pt x="306" y="245"/>
                </a:cubicBezTo>
                <a:cubicBezTo>
                  <a:pt x="305" y="244"/>
                  <a:pt x="304" y="241"/>
                  <a:pt x="304" y="238"/>
                </a:cubicBezTo>
                <a:cubicBezTo>
                  <a:pt x="304" y="211"/>
                  <a:pt x="304" y="184"/>
                  <a:pt x="304" y="156"/>
                </a:cubicBezTo>
                <a:cubicBezTo>
                  <a:pt x="304" y="152"/>
                  <a:pt x="303" y="149"/>
                  <a:pt x="300" y="146"/>
                </a:cubicBezTo>
                <a:cubicBezTo>
                  <a:pt x="292" y="139"/>
                  <a:pt x="285" y="131"/>
                  <a:pt x="278" y="123"/>
                </a:cubicBezTo>
                <a:cubicBezTo>
                  <a:pt x="278" y="123"/>
                  <a:pt x="278" y="123"/>
                  <a:pt x="278" y="123"/>
                </a:cubicBezTo>
                <a:cubicBezTo>
                  <a:pt x="280" y="119"/>
                  <a:pt x="281" y="115"/>
                  <a:pt x="281" y="110"/>
                </a:cubicBezTo>
                <a:cubicBezTo>
                  <a:pt x="281" y="100"/>
                  <a:pt x="275" y="91"/>
                  <a:pt x="266" y="88"/>
                </a:cubicBezTo>
                <a:cubicBezTo>
                  <a:pt x="264" y="87"/>
                  <a:pt x="263" y="85"/>
                  <a:pt x="263" y="84"/>
                </a:cubicBezTo>
                <a:cubicBezTo>
                  <a:pt x="263" y="72"/>
                  <a:pt x="263" y="60"/>
                  <a:pt x="262" y="48"/>
                </a:cubicBezTo>
                <a:cubicBezTo>
                  <a:pt x="262" y="44"/>
                  <a:pt x="264" y="43"/>
                  <a:pt x="268" y="44"/>
                </a:cubicBezTo>
                <a:close/>
                <a:moveTo>
                  <a:pt x="337" y="215"/>
                </a:moveTo>
                <a:cubicBezTo>
                  <a:pt x="339" y="213"/>
                  <a:pt x="342" y="212"/>
                  <a:pt x="345" y="212"/>
                </a:cubicBezTo>
                <a:cubicBezTo>
                  <a:pt x="351" y="212"/>
                  <a:pt x="356" y="217"/>
                  <a:pt x="356" y="223"/>
                </a:cubicBezTo>
                <a:cubicBezTo>
                  <a:pt x="356" y="229"/>
                  <a:pt x="351" y="234"/>
                  <a:pt x="345" y="234"/>
                </a:cubicBezTo>
                <a:cubicBezTo>
                  <a:pt x="339" y="234"/>
                  <a:pt x="334" y="230"/>
                  <a:pt x="334" y="224"/>
                </a:cubicBezTo>
                <a:cubicBezTo>
                  <a:pt x="334" y="221"/>
                  <a:pt x="335" y="218"/>
                  <a:pt x="337" y="215"/>
                </a:cubicBezTo>
                <a:close/>
                <a:moveTo>
                  <a:pt x="257" y="121"/>
                </a:moveTo>
                <a:cubicBezTo>
                  <a:pt x="251" y="121"/>
                  <a:pt x="246" y="116"/>
                  <a:pt x="246" y="110"/>
                </a:cubicBezTo>
                <a:cubicBezTo>
                  <a:pt x="246" y="104"/>
                  <a:pt x="251" y="99"/>
                  <a:pt x="257" y="99"/>
                </a:cubicBezTo>
                <a:cubicBezTo>
                  <a:pt x="263" y="99"/>
                  <a:pt x="268" y="104"/>
                  <a:pt x="268" y="110"/>
                </a:cubicBezTo>
                <a:cubicBezTo>
                  <a:pt x="268" y="116"/>
                  <a:pt x="263" y="121"/>
                  <a:pt x="257" y="121"/>
                </a:cubicBezTo>
                <a:close/>
                <a:moveTo>
                  <a:pt x="124" y="403"/>
                </a:moveTo>
                <a:cubicBezTo>
                  <a:pt x="123" y="404"/>
                  <a:pt x="121" y="404"/>
                  <a:pt x="119" y="404"/>
                </a:cubicBezTo>
                <a:cubicBezTo>
                  <a:pt x="90" y="396"/>
                  <a:pt x="69" y="378"/>
                  <a:pt x="55" y="351"/>
                </a:cubicBezTo>
                <a:cubicBezTo>
                  <a:pt x="54" y="350"/>
                  <a:pt x="51" y="344"/>
                  <a:pt x="48" y="337"/>
                </a:cubicBezTo>
                <a:cubicBezTo>
                  <a:pt x="42" y="321"/>
                  <a:pt x="39" y="304"/>
                  <a:pt x="42" y="287"/>
                </a:cubicBezTo>
                <a:cubicBezTo>
                  <a:pt x="43" y="277"/>
                  <a:pt x="41" y="270"/>
                  <a:pt x="37" y="262"/>
                </a:cubicBezTo>
                <a:cubicBezTo>
                  <a:pt x="29" y="244"/>
                  <a:pt x="29" y="226"/>
                  <a:pt x="34" y="207"/>
                </a:cubicBezTo>
                <a:cubicBezTo>
                  <a:pt x="38" y="189"/>
                  <a:pt x="48" y="174"/>
                  <a:pt x="62" y="162"/>
                </a:cubicBezTo>
                <a:cubicBezTo>
                  <a:pt x="66" y="159"/>
                  <a:pt x="72" y="156"/>
                  <a:pt x="76" y="153"/>
                </a:cubicBezTo>
                <a:cubicBezTo>
                  <a:pt x="78" y="151"/>
                  <a:pt x="80" y="149"/>
                  <a:pt x="80" y="148"/>
                </a:cubicBezTo>
                <a:cubicBezTo>
                  <a:pt x="83" y="143"/>
                  <a:pt x="84" y="138"/>
                  <a:pt x="85" y="135"/>
                </a:cubicBezTo>
                <a:cubicBezTo>
                  <a:pt x="96" y="145"/>
                  <a:pt x="107" y="155"/>
                  <a:pt x="118" y="165"/>
                </a:cubicBezTo>
                <a:cubicBezTo>
                  <a:pt x="119" y="165"/>
                  <a:pt x="119" y="166"/>
                  <a:pt x="119" y="166"/>
                </a:cubicBezTo>
                <a:cubicBezTo>
                  <a:pt x="121" y="168"/>
                  <a:pt x="123" y="169"/>
                  <a:pt x="124" y="171"/>
                </a:cubicBezTo>
                <a:cubicBezTo>
                  <a:pt x="123" y="173"/>
                  <a:pt x="122" y="176"/>
                  <a:pt x="122" y="178"/>
                </a:cubicBezTo>
                <a:cubicBezTo>
                  <a:pt x="122" y="185"/>
                  <a:pt x="125" y="191"/>
                  <a:pt x="129" y="195"/>
                </a:cubicBezTo>
                <a:cubicBezTo>
                  <a:pt x="129" y="195"/>
                  <a:pt x="129" y="195"/>
                  <a:pt x="129" y="195"/>
                </a:cubicBezTo>
                <a:cubicBezTo>
                  <a:pt x="130" y="196"/>
                  <a:pt x="130" y="197"/>
                  <a:pt x="131" y="197"/>
                </a:cubicBezTo>
                <a:cubicBezTo>
                  <a:pt x="132" y="198"/>
                  <a:pt x="133" y="199"/>
                  <a:pt x="134" y="200"/>
                </a:cubicBezTo>
                <a:cubicBezTo>
                  <a:pt x="137" y="201"/>
                  <a:pt x="138" y="203"/>
                  <a:pt x="138" y="206"/>
                </a:cubicBezTo>
                <a:cubicBezTo>
                  <a:pt x="137" y="231"/>
                  <a:pt x="137" y="255"/>
                  <a:pt x="137" y="280"/>
                </a:cubicBezTo>
                <a:cubicBezTo>
                  <a:pt x="137" y="283"/>
                  <a:pt x="137" y="313"/>
                  <a:pt x="137" y="321"/>
                </a:cubicBezTo>
                <a:cubicBezTo>
                  <a:pt x="144" y="321"/>
                  <a:pt x="151" y="321"/>
                  <a:pt x="157" y="321"/>
                </a:cubicBezTo>
                <a:cubicBezTo>
                  <a:pt x="160" y="321"/>
                  <a:pt x="162" y="321"/>
                  <a:pt x="164" y="322"/>
                </a:cubicBezTo>
                <a:cubicBezTo>
                  <a:pt x="167" y="329"/>
                  <a:pt x="173" y="336"/>
                  <a:pt x="181" y="338"/>
                </a:cubicBezTo>
                <a:cubicBezTo>
                  <a:pt x="181" y="339"/>
                  <a:pt x="181" y="340"/>
                  <a:pt x="182" y="341"/>
                </a:cubicBezTo>
                <a:cubicBezTo>
                  <a:pt x="182" y="348"/>
                  <a:pt x="180" y="354"/>
                  <a:pt x="174" y="358"/>
                </a:cubicBezTo>
                <a:cubicBezTo>
                  <a:pt x="168" y="362"/>
                  <a:pt x="163" y="367"/>
                  <a:pt x="158" y="372"/>
                </a:cubicBezTo>
                <a:cubicBezTo>
                  <a:pt x="156" y="375"/>
                  <a:pt x="154" y="375"/>
                  <a:pt x="152" y="372"/>
                </a:cubicBezTo>
                <a:cubicBezTo>
                  <a:pt x="137" y="357"/>
                  <a:pt x="121" y="342"/>
                  <a:pt x="106" y="327"/>
                </a:cubicBezTo>
                <a:cubicBezTo>
                  <a:pt x="105" y="326"/>
                  <a:pt x="91" y="310"/>
                  <a:pt x="90" y="307"/>
                </a:cubicBezTo>
                <a:cubicBezTo>
                  <a:pt x="90" y="303"/>
                  <a:pt x="89" y="278"/>
                  <a:pt x="89" y="272"/>
                </a:cubicBezTo>
                <a:cubicBezTo>
                  <a:pt x="99" y="269"/>
                  <a:pt x="106" y="260"/>
                  <a:pt x="106" y="249"/>
                </a:cubicBezTo>
                <a:cubicBezTo>
                  <a:pt x="106" y="238"/>
                  <a:pt x="99" y="229"/>
                  <a:pt x="90" y="226"/>
                </a:cubicBezTo>
                <a:cubicBezTo>
                  <a:pt x="87" y="225"/>
                  <a:pt x="84" y="224"/>
                  <a:pt x="81" y="224"/>
                </a:cubicBezTo>
                <a:cubicBezTo>
                  <a:pt x="76" y="224"/>
                  <a:pt x="71" y="227"/>
                  <a:pt x="67" y="230"/>
                </a:cubicBezTo>
                <a:cubicBezTo>
                  <a:pt x="61" y="234"/>
                  <a:pt x="58" y="241"/>
                  <a:pt x="58" y="249"/>
                </a:cubicBezTo>
                <a:cubicBezTo>
                  <a:pt x="58" y="260"/>
                  <a:pt x="65" y="269"/>
                  <a:pt x="74" y="272"/>
                </a:cubicBezTo>
                <a:cubicBezTo>
                  <a:pt x="74" y="272"/>
                  <a:pt x="74" y="273"/>
                  <a:pt x="74" y="274"/>
                </a:cubicBezTo>
                <a:cubicBezTo>
                  <a:pt x="74" y="287"/>
                  <a:pt x="74" y="297"/>
                  <a:pt x="75" y="310"/>
                </a:cubicBezTo>
                <a:cubicBezTo>
                  <a:pt x="75" y="312"/>
                  <a:pt x="126" y="368"/>
                  <a:pt x="143" y="386"/>
                </a:cubicBezTo>
                <a:cubicBezTo>
                  <a:pt x="137" y="392"/>
                  <a:pt x="131" y="398"/>
                  <a:pt x="124" y="403"/>
                </a:cubicBezTo>
                <a:close/>
                <a:moveTo>
                  <a:pt x="146" y="167"/>
                </a:moveTo>
                <a:cubicBezTo>
                  <a:pt x="153" y="167"/>
                  <a:pt x="157" y="172"/>
                  <a:pt x="157" y="178"/>
                </a:cubicBezTo>
                <a:cubicBezTo>
                  <a:pt x="157" y="184"/>
                  <a:pt x="153" y="189"/>
                  <a:pt x="146" y="189"/>
                </a:cubicBezTo>
                <a:cubicBezTo>
                  <a:pt x="140" y="189"/>
                  <a:pt x="135" y="184"/>
                  <a:pt x="135" y="178"/>
                </a:cubicBezTo>
                <a:cubicBezTo>
                  <a:pt x="135" y="172"/>
                  <a:pt x="140" y="167"/>
                  <a:pt x="146" y="167"/>
                </a:cubicBezTo>
                <a:close/>
                <a:moveTo>
                  <a:pt x="198" y="314"/>
                </a:moveTo>
                <a:cubicBezTo>
                  <a:pt x="198" y="320"/>
                  <a:pt x="194" y="325"/>
                  <a:pt x="187" y="325"/>
                </a:cubicBezTo>
                <a:cubicBezTo>
                  <a:pt x="181" y="325"/>
                  <a:pt x="176" y="320"/>
                  <a:pt x="176" y="314"/>
                </a:cubicBezTo>
                <a:cubicBezTo>
                  <a:pt x="176" y="308"/>
                  <a:pt x="181" y="303"/>
                  <a:pt x="187" y="303"/>
                </a:cubicBezTo>
                <a:cubicBezTo>
                  <a:pt x="194" y="303"/>
                  <a:pt x="198" y="308"/>
                  <a:pt x="198" y="314"/>
                </a:cubicBezTo>
                <a:close/>
                <a:moveTo>
                  <a:pt x="82" y="238"/>
                </a:moveTo>
                <a:cubicBezTo>
                  <a:pt x="88" y="238"/>
                  <a:pt x="93" y="243"/>
                  <a:pt x="93" y="249"/>
                </a:cubicBezTo>
                <a:cubicBezTo>
                  <a:pt x="93" y="255"/>
                  <a:pt x="88" y="260"/>
                  <a:pt x="82" y="260"/>
                </a:cubicBezTo>
                <a:cubicBezTo>
                  <a:pt x="76" y="260"/>
                  <a:pt x="71" y="255"/>
                  <a:pt x="71" y="249"/>
                </a:cubicBezTo>
                <a:cubicBezTo>
                  <a:pt x="71" y="243"/>
                  <a:pt x="76" y="238"/>
                  <a:pt x="82" y="238"/>
                </a:cubicBezTo>
                <a:close/>
                <a:moveTo>
                  <a:pt x="224" y="379"/>
                </a:moveTo>
                <a:cubicBezTo>
                  <a:pt x="222" y="381"/>
                  <a:pt x="221" y="383"/>
                  <a:pt x="221" y="386"/>
                </a:cubicBezTo>
                <a:cubicBezTo>
                  <a:pt x="220" y="406"/>
                  <a:pt x="219" y="426"/>
                  <a:pt x="219" y="446"/>
                </a:cubicBezTo>
                <a:cubicBezTo>
                  <a:pt x="219" y="450"/>
                  <a:pt x="218" y="451"/>
                  <a:pt x="214" y="451"/>
                </a:cubicBezTo>
                <a:cubicBezTo>
                  <a:pt x="189" y="452"/>
                  <a:pt x="161" y="439"/>
                  <a:pt x="152" y="413"/>
                </a:cubicBezTo>
                <a:cubicBezTo>
                  <a:pt x="151" y="409"/>
                  <a:pt x="148" y="408"/>
                  <a:pt x="143" y="408"/>
                </a:cubicBezTo>
                <a:cubicBezTo>
                  <a:pt x="144" y="406"/>
                  <a:pt x="145" y="405"/>
                  <a:pt x="146" y="405"/>
                </a:cubicBezTo>
                <a:cubicBezTo>
                  <a:pt x="162" y="390"/>
                  <a:pt x="178" y="375"/>
                  <a:pt x="193" y="360"/>
                </a:cubicBezTo>
                <a:cubicBezTo>
                  <a:pt x="195" y="359"/>
                  <a:pt x="196" y="356"/>
                  <a:pt x="196" y="354"/>
                </a:cubicBezTo>
                <a:cubicBezTo>
                  <a:pt x="196" y="349"/>
                  <a:pt x="196" y="344"/>
                  <a:pt x="196" y="338"/>
                </a:cubicBezTo>
                <a:cubicBezTo>
                  <a:pt x="196" y="338"/>
                  <a:pt x="196" y="337"/>
                  <a:pt x="196" y="337"/>
                </a:cubicBezTo>
                <a:cubicBezTo>
                  <a:pt x="205" y="333"/>
                  <a:pt x="212" y="325"/>
                  <a:pt x="212" y="314"/>
                </a:cubicBezTo>
                <a:cubicBezTo>
                  <a:pt x="212" y="301"/>
                  <a:pt x="201" y="290"/>
                  <a:pt x="188" y="290"/>
                </a:cubicBezTo>
                <a:cubicBezTo>
                  <a:pt x="177" y="290"/>
                  <a:pt x="168" y="297"/>
                  <a:pt x="165" y="306"/>
                </a:cubicBezTo>
                <a:cubicBezTo>
                  <a:pt x="164" y="306"/>
                  <a:pt x="162" y="306"/>
                  <a:pt x="161" y="306"/>
                </a:cubicBezTo>
                <a:cubicBezTo>
                  <a:pt x="158" y="306"/>
                  <a:pt x="156" y="306"/>
                  <a:pt x="152" y="306"/>
                </a:cubicBezTo>
                <a:cubicBezTo>
                  <a:pt x="152" y="304"/>
                  <a:pt x="152" y="302"/>
                  <a:pt x="152" y="301"/>
                </a:cubicBezTo>
                <a:cubicBezTo>
                  <a:pt x="152" y="269"/>
                  <a:pt x="152" y="238"/>
                  <a:pt x="152" y="207"/>
                </a:cubicBezTo>
                <a:cubicBezTo>
                  <a:pt x="152" y="204"/>
                  <a:pt x="153" y="202"/>
                  <a:pt x="155" y="201"/>
                </a:cubicBezTo>
                <a:cubicBezTo>
                  <a:pt x="164" y="198"/>
                  <a:pt x="171" y="189"/>
                  <a:pt x="171" y="178"/>
                </a:cubicBezTo>
                <a:cubicBezTo>
                  <a:pt x="171" y="165"/>
                  <a:pt x="160" y="154"/>
                  <a:pt x="147" y="154"/>
                </a:cubicBezTo>
                <a:cubicBezTo>
                  <a:pt x="142" y="154"/>
                  <a:pt x="137" y="156"/>
                  <a:pt x="133" y="158"/>
                </a:cubicBezTo>
                <a:cubicBezTo>
                  <a:pt x="121" y="146"/>
                  <a:pt x="109" y="133"/>
                  <a:pt x="97" y="121"/>
                </a:cubicBezTo>
                <a:cubicBezTo>
                  <a:pt x="95" y="119"/>
                  <a:pt x="95" y="118"/>
                  <a:pt x="97" y="116"/>
                </a:cubicBezTo>
                <a:cubicBezTo>
                  <a:pt x="111" y="100"/>
                  <a:pt x="129" y="92"/>
                  <a:pt x="150" y="91"/>
                </a:cubicBezTo>
                <a:cubicBezTo>
                  <a:pt x="152" y="91"/>
                  <a:pt x="154" y="92"/>
                  <a:pt x="156" y="94"/>
                </a:cubicBezTo>
                <a:cubicBezTo>
                  <a:pt x="168" y="106"/>
                  <a:pt x="181" y="118"/>
                  <a:pt x="194" y="130"/>
                </a:cubicBezTo>
                <a:cubicBezTo>
                  <a:pt x="195" y="131"/>
                  <a:pt x="196" y="133"/>
                  <a:pt x="196" y="134"/>
                </a:cubicBezTo>
                <a:cubicBezTo>
                  <a:pt x="197" y="145"/>
                  <a:pt x="198" y="156"/>
                  <a:pt x="199" y="166"/>
                </a:cubicBezTo>
                <a:cubicBezTo>
                  <a:pt x="199" y="177"/>
                  <a:pt x="200" y="187"/>
                  <a:pt x="201" y="198"/>
                </a:cubicBezTo>
                <a:cubicBezTo>
                  <a:pt x="201" y="200"/>
                  <a:pt x="202" y="203"/>
                  <a:pt x="204" y="205"/>
                </a:cubicBezTo>
                <a:cubicBezTo>
                  <a:pt x="217" y="220"/>
                  <a:pt x="230" y="236"/>
                  <a:pt x="244" y="252"/>
                </a:cubicBezTo>
                <a:cubicBezTo>
                  <a:pt x="245" y="253"/>
                  <a:pt x="245" y="254"/>
                  <a:pt x="246" y="255"/>
                </a:cubicBezTo>
                <a:cubicBezTo>
                  <a:pt x="243" y="259"/>
                  <a:pt x="241" y="263"/>
                  <a:pt x="241" y="268"/>
                </a:cubicBezTo>
                <a:cubicBezTo>
                  <a:pt x="241" y="280"/>
                  <a:pt x="249" y="289"/>
                  <a:pt x="259" y="292"/>
                </a:cubicBezTo>
                <a:cubicBezTo>
                  <a:pt x="259" y="292"/>
                  <a:pt x="259" y="292"/>
                  <a:pt x="259" y="292"/>
                </a:cubicBezTo>
                <a:cubicBezTo>
                  <a:pt x="259" y="310"/>
                  <a:pt x="259" y="328"/>
                  <a:pt x="259" y="347"/>
                </a:cubicBezTo>
                <a:cubicBezTo>
                  <a:pt x="259" y="348"/>
                  <a:pt x="258" y="350"/>
                  <a:pt x="257" y="351"/>
                </a:cubicBezTo>
                <a:cubicBezTo>
                  <a:pt x="246" y="361"/>
                  <a:pt x="235" y="370"/>
                  <a:pt x="224" y="379"/>
                </a:cubicBezTo>
                <a:close/>
                <a:moveTo>
                  <a:pt x="276" y="268"/>
                </a:moveTo>
                <a:cubicBezTo>
                  <a:pt x="276" y="274"/>
                  <a:pt x="272" y="279"/>
                  <a:pt x="265" y="279"/>
                </a:cubicBezTo>
                <a:cubicBezTo>
                  <a:pt x="259" y="279"/>
                  <a:pt x="254" y="274"/>
                  <a:pt x="254" y="268"/>
                </a:cubicBezTo>
                <a:cubicBezTo>
                  <a:pt x="254" y="262"/>
                  <a:pt x="259" y="257"/>
                  <a:pt x="265" y="257"/>
                </a:cubicBezTo>
                <a:cubicBezTo>
                  <a:pt x="272" y="257"/>
                  <a:pt x="276" y="262"/>
                  <a:pt x="276" y="268"/>
                </a:cubicBezTo>
                <a:close/>
                <a:moveTo>
                  <a:pt x="310" y="473"/>
                </a:moveTo>
                <a:cubicBezTo>
                  <a:pt x="293" y="475"/>
                  <a:pt x="276" y="475"/>
                  <a:pt x="260" y="468"/>
                </a:cubicBezTo>
                <a:cubicBezTo>
                  <a:pt x="252" y="465"/>
                  <a:pt x="244" y="460"/>
                  <a:pt x="237" y="455"/>
                </a:cubicBezTo>
                <a:cubicBezTo>
                  <a:pt x="235" y="454"/>
                  <a:pt x="234" y="452"/>
                  <a:pt x="234" y="450"/>
                </a:cubicBezTo>
                <a:cubicBezTo>
                  <a:pt x="234" y="431"/>
                  <a:pt x="235" y="412"/>
                  <a:pt x="235" y="393"/>
                </a:cubicBezTo>
                <a:cubicBezTo>
                  <a:pt x="235" y="392"/>
                  <a:pt x="236" y="389"/>
                  <a:pt x="237" y="388"/>
                </a:cubicBezTo>
                <a:cubicBezTo>
                  <a:pt x="244" y="381"/>
                  <a:pt x="252" y="375"/>
                  <a:pt x="260" y="368"/>
                </a:cubicBezTo>
                <a:cubicBezTo>
                  <a:pt x="260" y="371"/>
                  <a:pt x="261" y="373"/>
                  <a:pt x="261" y="374"/>
                </a:cubicBezTo>
                <a:cubicBezTo>
                  <a:pt x="261" y="385"/>
                  <a:pt x="261" y="396"/>
                  <a:pt x="261" y="407"/>
                </a:cubicBezTo>
                <a:cubicBezTo>
                  <a:pt x="261" y="411"/>
                  <a:pt x="263" y="414"/>
                  <a:pt x="265" y="417"/>
                </a:cubicBezTo>
                <a:cubicBezTo>
                  <a:pt x="282" y="434"/>
                  <a:pt x="299" y="451"/>
                  <a:pt x="316" y="469"/>
                </a:cubicBezTo>
                <a:cubicBezTo>
                  <a:pt x="316" y="469"/>
                  <a:pt x="317" y="470"/>
                  <a:pt x="318" y="471"/>
                </a:cubicBezTo>
                <a:cubicBezTo>
                  <a:pt x="315" y="472"/>
                  <a:pt x="312" y="473"/>
                  <a:pt x="310" y="473"/>
                </a:cubicBezTo>
                <a:close/>
                <a:moveTo>
                  <a:pt x="333" y="357"/>
                </a:moveTo>
                <a:cubicBezTo>
                  <a:pt x="340" y="357"/>
                  <a:pt x="344" y="362"/>
                  <a:pt x="344" y="368"/>
                </a:cubicBezTo>
                <a:cubicBezTo>
                  <a:pt x="344" y="374"/>
                  <a:pt x="340" y="379"/>
                  <a:pt x="333" y="379"/>
                </a:cubicBezTo>
                <a:cubicBezTo>
                  <a:pt x="327" y="379"/>
                  <a:pt x="322" y="374"/>
                  <a:pt x="322" y="368"/>
                </a:cubicBezTo>
                <a:cubicBezTo>
                  <a:pt x="322" y="362"/>
                  <a:pt x="327" y="357"/>
                  <a:pt x="333" y="357"/>
                </a:cubicBezTo>
                <a:close/>
                <a:moveTo>
                  <a:pt x="342" y="455"/>
                </a:moveTo>
                <a:cubicBezTo>
                  <a:pt x="342" y="434"/>
                  <a:pt x="342" y="414"/>
                  <a:pt x="342" y="393"/>
                </a:cubicBezTo>
                <a:cubicBezTo>
                  <a:pt x="342" y="392"/>
                  <a:pt x="342" y="391"/>
                  <a:pt x="343" y="390"/>
                </a:cubicBezTo>
                <a:cubicBezTo>
                  <a:pt x="352" y="387"/>
                  <a:pt x="358" y="378"/>
                  <a:pt x="358" y="368"/>
                </a:cubicBezTo>
                <a:cubicBezTo>
                  <a:pt x="358" y="355"/>
                  <a:pt x="347" y="344"/>
                  <a:pt x="334" y="344"/>
                </a:cubicBezTo>
                <a:cubicBezTo>
                  <a:pt x="320" y="344"/>
                  <a:pt x="309" y="355"/>
                  <a:pt x="309" y="368"/>
                </a:cubicBezTo>
                <a:cubicBezTo>
                  <a:pt x="309" y="379"/>
                  <a:pt x="317" y="388"/>
                  <a:pt x="327" y="391"/>
                </a:cubicBezTo>
                <a:cubicBezTo>
                  <a:pt x="327" y="393"/>
                  <a:pt x="328" y="395"/>
                  <a:pt x="327" y="397"/>
                </a:cubicBezTo>
                <a:cubicBezTo>
                  <a:pt x="327" y="415"/>
                  <a:pt x="327" y="434"/>
                  <a:pt x="327" y="452"/>
                </a:cubicBezTo>
                <a:cubicBezTo>
                  <a:pt x="327" y="454"/>
                  <a:pt x="327" y="455"/>
                  <a:pt x="327" y="458"/>
                </a:cubicBezTo>
                <a:cubicBezTo>
                  <a:pt x="325" y="457"/>
                  <a:pt x="324" y="456"/>
                  <a:pt x="324" y="455"/>
                </a:cubicBezTo>
                <a:cubicBezTo>
                  <a:pt x="308" y="440"/>
                  <a:pt x="293" y="424"/>
                  <a:pt x="278" y="409"/>
                </a:cubicBezTo>
                <a:cubicBezTo>
                  <a:pt x="277" y="407"/>
                  <a:pt x="276" y="405"/>
                  <a:pt x="276" y="404"/>
                </a:cubicBezTo>
                <a:cubicBezTo>
                  <a:pt x="276" y="367"/>
                  <a:pt x="275" y="331"/>
                  <a:pt x="274" y="294"/>
                </a:cubicBezTo>
                <a:cubicBezTo>
                  <a:pt x="274" y="293"/>
                  <a:pt x="274" y="292"/>
                  <a:pt x="275" y="291"/>
                </a:cubicBezTo>
                <a:cubicBezTo>
                  <a:pt x="283" y="287"/>
                  <a:pt x="290" y="279"/>
                  <a:pt x="290" y="268"/>
                </a:cubicBezTo>
                <a:cubicBezTo>
                  <a:pt x="290" y="255"/>
                  <a:pt x="279" y="244"/>
                  <a:pt x="266" y="244"/>
                </a:cubicBezTo>
                <a:cubicBezTo>
                  <a:pt x="263" y="244"/>
                  <a:pt x="261" y="245"/>
                  <a:pt x="259" y="245"/>
                </a:cubicBezTo>
                <a:cubicBezTo>
                  <a:pt x="258" y="245"/>
                  <a:pt x="257" y="244"/>
                  <a:pt x="255" y="242"/>
                </a:cubicBezTo>
                <a:cubicBezTo>
                  <a:pt x="243" y="228"/>
                  <a:pt x="230" y="213"/>
                  <a:pt x="217" y="198"/>
                </a:cubicBezTo>
                <a:cubicBezTo>
                  <a:pt x="216" y="197"/>
                  <a:pt x="216" y="195"/>
                  <a:pt x="216" y="194"/>
                </a:cubicBezTo>
                <a:cubicBezTo>
                  <a:pt x="215" y="185"/>
                  <a:pt x="214" y="175"/>
                  <a:pt x="213" y="166"/>
                </a:cubicBezTo>
                <a:cubicBezTo>
                  <a:pt x="212" y="153"/>
                  <a:pt x="211" y="141"/>
                  <a:pt x="210" y="128"/>
                </a:cubicBezTo>
                <a:cubicBezTo>
                  <a:pt x="210" y="126"/>
                  <a:pt x="209" y="124"/>
                  <a:pt x="208" y="123"/>
                </a:cubicBezTo>
                <a:cubicBezTo>
                  <a:pt x="195" y="110"/>
                  <a:pt x="182" y="98"/>
                  <a:pt x="169" y="85"/>
                </a:cubicBezTo>
                <a:cubicBezTo>
                  <a:pt x="168" y="85"/>
                  <a:pt x="168" y="84"/>
                  <a:pt x="167" y="83"/>
                </a:cubicBezTo>
                <a:cubicBezTo>
                  <a:pt x="174" y="77"/>
                  <a:pt x="181" y="71"/>
                  <a:pt x="188" y="66"/>
                </a:cubicBezTo>
                <a:cubicBezTo>
                  <a:pt x="203" y="57"/>
                  <a:pt x="219" y="50"/>
                  <a:pt x="236" y="46"/>
                </a:cubicBezTo>
                <a:cubicBezTo>
                  <a:pt x="248" y="43"/>
                  <a:pt x="248" y="43"/>
                  <a:pt x="248" y="55"/>
                </a:cubicBezTo>
                <a:cubicBezTo>
                  <a:pt x="248" y="65"/>
                  <a:pt x="248" y="74"/>
                  <a:pt x="248" y="83"/>
                </a:cubicBezTo>
                <a:cubicBezTo>
                  <a:pt x="248" y="85"/>
                  <a:pt x="247" y="87"/>
                  <a:pt x="246" y="89"/>
                </a:cubicBezTo>
                <a:cubicBezTo>
                  <a:pt x="238" y="93"/>
                  <a:pt x="233" y="101"/>
                  <a:pt x="233" y="110"/>
                </a:cubicBezTo>
                <a:cubicBezTo>
                  <a:pt x="233" y="124"/>
                  <a:pt x="244" y="135"/>
                  <a:pt x="257" y="135"/>
                </a:cubicBezTo>
                <a:cubicBezTo>
                  <a:pt x="260" y="135"/>
                  <a:pt x="263" y="134"/>
                  <a:pt x="266" y="133"/>
                </a:cubicBezTo>
                <a:cubicBezTo>
                  <a:pt x="274" y="140"/>
                  <a:pt x="281" y="147"/>
                  <a:pt x="288" y="155"/>
                </a:cubicBezTo>
                <a:cubicBezTo>
                  <a:pt x="289" y="156"/>
                  <a:pt x="289" y="159"/>
                  <a:pt x="289" y="162"/>
                </a:cubicBezTo>
                <a:cubicBezTo>
                  <a:pt x="289" y="190"/>
                  <a:pt x="289" y="218"/>
                  <a:pt x="290" y="246"/>
                </a:cubicBezTo>
                <a:cubicBezTo>
                  <a:pt x="290" y="248"/>
                  <a:pt x="291" y="251"/>
                  <a:pt x="292" y="253"/>
                </a:cubicBezTo>
                <a:cubicBezTo>
                  <a:pt x="318" y="277"/>
                  <a:pt x="344" y="300"/>
                  <a:pt x="369" y="324"/>
                </a:cubicBezTo>
                <a:cubicBezTo>
                  <a:pt x="370" y="326"/>
                  <a:pt x="372" y="328"/>
                  <a:pt x="372" y="330"/>
                </a:cubicBezTo>
                <a:cubicBezTo>
                  <a:pt x="372" y="363"/>
                  <a:pt x="372" y="397"/>
                  <a:pt x="372" y="431"/>
                </a:cubicBezTo>
                <a:cubicBezTo>
                  <a:pt x="372" y="433"/>
                  <a:pt x="370" y="436"/>
                  <a:pt x="369" y="437"/>
                </a:cubicBezTo>
                <a:cubicBezTo>
                  <a:pt x="360" y="445"/>
                  <a:pt x="352" y="452"/>
                  <a:pt x="343" y="460"/>
                </a:cubicBezTo>
                <a:cubicBezTo>
                  <a:pt x="343" y="458"/>
                  <a:pt x="342" y="457"/>
                  <a:pt x="342" y="455"/>
                </a:cubicBezTo>
                <a:close/>
                <a:moveTo>
                  <a:pt x="538" y="594"/>
                </a:moveTo>
                <a:cubicBezTo>
                  <a:pt x="537" y="602"/>
                  <a:pt x="530" y="606"/>
                  <a:pt x="522" y="602"/>
                </a:cubicBezTo>
                <a:cubicBezTo>
                  <a:pt x="513" y="598"/>
                  <a:pt x="507" y="591"/>
                  <a:pt x="502" y="584"/>
                </a:cubicBezTo>
                <a:cubicBezTo>
                  <a:pt x="482" y="560"/>
                  <a:pt x="463" y="536"/>
                  <a:pt x="444" y="512"/>
                </a:cubicBezTo>
                <a:cubicBezTo>
                  <a:pt x="442" y="510"/>
                  <a:pt x="440" y="510"/>
                  <a:pt x="438" y="511"/>
                </a:cubicBezTo>
                <a:cubicBezTo>
                  <a:pt x="402" y="518"/>
                  <a:pt x="372" y="508"/>
                  <a:pt x="348" y="482"/>
                </a:cubicBezTo>
                <a:cubicBezTo>
                  <a:pt x="345" y="479"/>
                  <a:pt x="346" y="478"/>
                  <a:pt x="348" y="475"/>
                </a:cubicBezTo>
                <a:cubicBezTo>
                  <a:pt x="375" y="452"/>
                  <a:pt x="401" y="429"/>
                  <a:pt x="427" y="406"/>
                </a:cubicBezTo>
                <a:cubicBezTo>
                  <a:pt x="430" y="403"/>
                  <a:pt x="431" y="401"/>
                  <a:pt x="431" y="397"/>
                </a:cubicBezTo>
                <a:cubicBezTo>
                  <a:pt x="431" y="372"/>
                  <a:pt x="431" y="348"/>
                  <a:pt x="431" y="323"/>
                </a:cubicBezTo>
                <a:cubicBezTo>
                  <a:pt x="431" y="319"/>
                  <a:pt x="432" y="316"/>
                  <a:pt x="435" y="313"/>
                </a:cubicBezTo>
                <a:cubicBezTo>
                  <a:pt x="448" y="302"/>
                  <a:pt x="461" y="291"/>
                  <a:pt x="473" y="280"/>
                </a:cubicBezTo>
                <a:cubicBezTo>
                  <a:pt x="476" y="277"/>
                  <a:pt x="477" y="275"/>
                  <a:pt x="477" y="272"/>
                </a:cubicBezTo>
                <a:cubicBezTo>
                  <a:pt x="477" y="253"/>
                  <a:pt x="477" y="234"/>
                  <a:pt x="477" y="215"/>
                </a:cubicBezTo>
                <a:cubicBezTo>
                  <a:pt x="477" y="213"/>
                  <a:pt x="477" y="212"/>
                  <a:pt x="477" y="210"/>
                </a:cubicBezTo>
                <a:cubicBezTo>
                  <a:pt x="487" y="207"/>
                  <a:pt x="494" y="198"/>
                  <a:pt x="494" y="187"/>
                </a:cubicBezTo>
                <a:cubicBezTo>
                  <a:pt x="494" y="174"/>
                  <a:pt x="483" y="163"/>
                  <a:pt x="470" y="163"/>
                </a:cubicBezTo>
                <a:cubicBezTo>
                  <a:pt x="456" y="163"/>
                  <a:pt x="445" y="174"/>
                  <a:pt x="445" y="187"/>
                </a:cubicBezTo>
                <a:cubicBezTo>
                  <a:pt x="445" y="198"/>
                  <a:pt x="452" y="207"/>
                  <a:pt x="462" y="210"/>
                </a:cubicBezTo>
                <a:cubicBezTo>
                  <a:pt x="462" y="211"/>
                  <a:pt x="462" y="211"/>
                  <a:pt x="462" y="212"/>
                </a:cubicBezTo>
                <a:cubicBezTo>
                  <a:pt x="462" y="230"/>
                  <a:pt x="462" y="248"/>
                  <a:pt x="462" y="266"/>
                </a:cubicBezTo>
                <a:cubicBezTo>
                  <a:pt x="462" y="268"/>
                  <a:pt x="461" y="271"/>
                  <a:pt x="459" y="272"/>
                </a:cubicBezTo>
                <a:cubicBezTo>
                  <a:pt x="451" y="280"/>
                  <a:pt x="442" y="287"/>
                  <a:pt x="434" y="295"/>
                </a:cubicBezTo>
                <a:cubicBezTo>
                  <a:pt x="433" y="295"/>
                  <a:pt x="433" y="295"/>
                  <a:pt x="431" y="296"/>
                </a:cubicBezTo>
                <a:cubicBezTo>
                  <a:pt x="431" y="294"/>
                  <a:pt x="431" y="292"/>
                  <a:pt x="431" y="291"/>
                </a:cubicBezTo>
                <a:cubicBezTo>
                  <a:pt x="431" y="229"/>
                  <a:pt x="431" y="166"/>
                  <a:pt x="431" y="104"/>
                </a:cubicBezTo>
                <a:cubicBezTo>
                  <a:pt x="431" y="99"/>
                  <a:pt x="432" y="97"/>
                  <a:pt x="436" y="94"/>
                </a:cubicBezTo>
                <a:cubicBezTo>
                  <a:pt x="446" y="88"/>
                  <a:pt x="455" y="81"/>
                  <a:pt x="465" y="74"/>
                </a:cubicBezTo>
                <a:cubicBezTo>
                  <a:pt x="466" y="73"/>
                  <a:pt x="467" y="70"/>
                  <a:pt x="467" y="68"/>
                </a:cubicBezTo>
                <a:cubicBezTo>
                  <a:pt x="468" y="57"/>
                  <a:pt x="469" y="45"/>
                  <a:pt x="469" y="34"/>
                </a:cubicBezTo>
                <a:cubicBezTo>
                  <a:pt x="469" y="33"/>
                  <a:pt x="469" y="32"/>
                  <a:pt x="470" y="30"/>
                </a:cubicBezTo>
                <a:cubicBezTo>
                  <a:pt x="483" y="32"/>
                  <a:pt x="495" y="34"/>
                  <a:pt x="509" y="36"/>
                </a:cubicBezTo>
                <a:cubicBezTo>
                  <a:pt x="509" y="39"/>
                  <a:pt x="509" y="41"/>
                  <a:pt x="509" y="43"/>
                </a:cubicBezTo>
                <a:cubicBezTo>
                  <a:pt x="508" y="73"/>
                  <a:pt x="507" y="102"/>
                  <a:pt x="507" y="131"/>
                </a:cubicBezTo>
                <a:cubicBezTo>
                  <a:pt x="506" y="135"/>
                  <a:pt x="508" y="138"/>
                  <a:pt x="510" y="140"/>
                </a:cubicBezTo>
                <a:cubicBezTo>
                  <a:pt x="516" y="145"/>
                  <a:pt x="523" y="150"/>
                  <a:pt x="529" y="155"/>
                </a:cubicBezTo>
                <a:cubicBezTo>
                  <a:pt x="530" y="156"/>
                  <a:pt x="530" y="157"/>
                  <a:pt x="531" y="158"/>
                </a:cubicBezTo>
                <a:cubicBezTo>
                  <a:pt x="530" y="161"/>
                  <a:pt x="529" y="164"/>
                  <a:pt x="529" y="168"/>
                </a:cubicBezTo>
                <a:cubicBezTo>
                  <a:pt x="529" y="179"/>
                  <a:pt x="536" y="188"/>
                  <a:pt x="546" y="191"/>
                </a:cubicBezTo>
                <a:cubicBezTo>
                  <a:pt x="546" y="191"/>
                  <a:pt x="546" y="192"/>
                  <a:pt x="546" y="192"/>
                </a:cubicBezTo>
                <a:cubicBezTo>
                  <a:pt x="546" y="208"/>
                  <a:pt x="546" y="223"/>
                  <a:pt x="546" y="238"/>
                </a:cubicBezTo>
                <a:cubicBezTo>
                  <a:pt x="546" y="241"/>
                  <a:pt x="545" y="243"/>
                  <a:pt x="543" y="244"/>
                </a:cubicBezTo>
                <a:cubicBezTo>
                  <a:pt x="530" y="252"/>
                  <a:pt x="518" y="260"/>
                  <a:pt x="505" y="267"/>
                </a:cubicBezTo>
                <a:cubicBezTo>
                  <a:pt x="502" y="269"/>
                  <a:pt x="501" y="271"/>
                  <a:pt x="501" y="275"/>
                </a:cubicBezTo>
                <a:cubicBezTo>
                  <a:pt x="501" y="316"/>
                  <a:pt x="501" y="356"/>
                  <a:pt x="501" y="396"/>
                </a:cubicBezTo>
                <a:cubicBezTo>
                  <a:pt x="501" y="400"/>
                  <a:pt x="500" y="402"/>
                  <a:pt x="496" y="404"/>
                </a:cubicBezTo>
                <a:cubicBezTo>
                  <a:pt x="487" y="409"/>
                  <a:pt x="479" y="414"/>
                  <a:pt x="470" y="419"/>
                </a:cubicBezTo>
                <a:cubicBezTo>
                  <a:pt x="469" y="420"/>
                  <a:pt x="467" y="423"/>
                  <a:pt x="467" y="425"/>
                </a:cubicBezTo>
                <a:cubicBezTo>
                  <a:pt x="467" y="449"/>
                  <a:pt x="467" y="473"/>
                  <a:pt x="467" y="498"/>
                </a:cubicBezTo>
                <a:cubicBezTo>
                  <a:pt x="467" y="499"/>
                  <a:pt x="468" y="501"/>
                  <a:pt x="469" y="503"/>
                </a:cubicBezTo>
                <a:cubicBezTo>
                  <a:pt x="470" y="505"/>
                  <a:pt x="471" y="506"/>
                  <a:pt x="473" y="507"/>
                </a:cubicBezTo>
                <a:cubicBezTo>
                  <a:pt x="476" y="511"/>
                  <a:pt x="479" y="514"/>
                  <a:pt x="480" y="518"/>
                </a:cubicBezTo>
                <a:cubicBezTo>
                  <a:pt x="480" y="520"/>
                  <a:pt x="479" y="522"/>
                  <a:pt x="479" y="524"/>
                </a:cubicBezTo>
                <a:cubicBezTo>
                  <a:pt x="479" y="529"/>
                  <a:pt x="481" y="533"/>
                  <a:pt x="483" y="537"/>
                </a:cubicBezTo>
                <a:cubicBezTo>
                  <a:pt x="485" y="540"/>
                  <a:pt x="488" y="543"/>
                  <a:pt x="492" y="545"/>
                </a:cubicBezTo>
                <a:cubicBezTo>
                  <a:pt x="492" y="545"/>
                  <a:pt x="492" y="545"/>
                  <a:pt x="492" y="545"/>
                </a:cubicBezTo>
                <a:cubicBezTo>
                  <a:pt x="492" y="545"/>
                  <a:pt x="492" y="545"/>
                  <a:pt x="492" y="545"/>
                </a:cubicBezTo>
                <a:cubicBezTo>
                  <a:pt x="496" y="547"/>
                  <a:pt x="499" y="548"/>
                  <a:pt x="504" y="548"/>
                </a:cubicBezTo>
                <a:cubicBezTo>
                  <a:pt x="505" y="548"/>
                  <a:pt x="506" y="548"/>
                  <a:pt x="507" y="548"/>
                </a:cubicBezTo>
                <a:cubicBezTo>
                  <a:pt x="509" y="548"/>
                  <a:pt x="510" y="550"/>
                  <a:pt x="512" y="551"/>
                </a:cubicBezTo>
                <a:cubicBezTo>
                  <a:pt x="519" y="560"/>
                  <a:pt x="526" y="568"/>
                  <a:pt x="533" y="576"/>
                </a:cubicBezTo>
                <a:cubicBezTo>
                  <a:pt x="538" y="581"/>
                  <a:pt x="539" y="587"/>
                  <a:pt x="538" y="594"/>
                </a:cubicBezTo>
                <a:close/>
                <a:moveTo>
                  <a:pt x="470" y="176"/>
                </a:moveTo>
                <a:cubicBezTo>
                  <a:pt x="476" y="176"/>
                  <a:pt x="481" y="181"/>
                  <a:pt x="481" y="187"/>
                </a:cubicBezTo>
                <a:cubicBezTo>
                  <a:pt x="481" y="193"/>
                  <a:pt x="476" y="198"/>
                  <a:pt x="470" y="198"/>
                </a:cubicBezTo>
                <a:cubicBezTo>
                  <a:pt x="463" y="198"/>
                  <a:pt x="459" y="193"/>
                  <a:pt x="459" y="187"/>
                </a:cubicBezTo>
                <a:cubicBezTo>
                  <a:pt x="459" y="181"/>
                  <a:pt x="463" y="176"/>
                  <a:pt x="470" y="176"/>
                </a:cubicBezTo>
                <a:close/>
                <a:moveTo>
                  <a:pt x="514" y="524"/>
                </a:moveTo>
                <a:cubicBezTo>
                  <a:pt x="514" y="530"/>
                  <a:pt x="510" y="535"/>
                  <a:pt x="503" y="535"/>
                </a:cubicBezTo>
                <a:cubicBezTo>
                  <a:pt x="497" y="535"/>
                  <a:pt x="492" y="530"/>
                  <a:pt x="492" y="524"/>
                </a:cubicBezTo>
                <a:cubicBezTo>
                  <a:pt x="492" y="518"/>
                  <a:pt x="497" y="513"/>
                  <a:pt x="503" y="513"/>
                </a:cubicBezTo>
                <a:cubicBezTo>
                  <a:pt x="510" y="513"/>
                  <a:pt x="514" y="518"/>
                  <a:pt x="514" y="524"/>
                </a:cubicBezTo>
                <a:close/>
                <a:moveTo>
                  <a:pt x="667" y="512"/>
                </a:moveTo>
                <a:cubicBezTo>
                  <a:pt x="652" y="532"/>
                  <a:pt x="632" y="547"/>
                  <a:pt x="609" y="557"/>
                </a:cubicBezTo>
                <a:cubicBezTo>
                  <a:pt x="589" y="564"/>
                  <a:pt x="568" y="567"/>
                  <a:pt x="547" y="567"/>
                </a:cubicBezTo>
                <a:cubicBezTo>
                  <a:pt x="546" y="567"/>
                  <a:pt x="544" y="565"/>
                  <a:pt x="543" y="564"/>
                </a:cubicBezTo>
                <a:cubicBezTo>
                  <a:pt x="536" y="557"/>
                  <a:pt x="529" y="549"/>
                  <a:pt x="523" y="541"/>
                </a:cubicBezTo>
                <a:cubicBezTo>
                  <a:pt x="522" y="541"/>
                  <a:pt x="522" y="540"/>
                  <a:pt x="522" y="540"/>
                </a:cubicBezTo>
                <a:cubicBezTo>
                  <a:pt x="526" y="535"/>
                  <a:pt x="528" y="530"/>
                  <a:pt x="528" y="524"/>
                </a:cubicBezTo>
                <a:cubicBezTo>
                  <a:pt x="528" y="522"/>
                  <a:pt x="528" y="520"/>
                  <a:pt x="527" y="519"/>
                </a:cubicBezTo>
                <a:cubicBezTo>
                  <a:pt x="540" y="508"/>
                  <a:pt x="552" y="497"/>
                  <a:pt x="565" y="487"/>
                </a:cubicBezTo>
                <a:cubicBezTo>
                  <a:pt x="567" y="485"/>
                  <a:pt x="569" y="485"/>
                  <a:pt x="571" y="485"/>
                </a:cubicBezTo>
                <a:cubicBezTo>
                  <a:pt x="607" y="484"/>
                  <a:pt x="643" y="483"/>
                  <a:pt x="680" y="483"/>
                </a:cubicBezTo>
                <a:cubicBezTo>
                  <a:pt x="680" y="483"/>
                  <a:pt x="681" y="483"/>
                  <a:pt x="684" y="483"/>
                </a:cubicBezTo>
                <a:cubicBezTo>
                  <a:pt x="678" y="493"/>
                  <a:pt x="673" y="503"/>
                  <a:pt x="667" y="512"/>
                </a:cubicBezTo>
                <a:close/>
                <a:moveTo>
                  <a:pt x="565" y="343"/>
                </a:moveTo>
                <a:cubicBezTo>
                  <a:pt x="572" y="343"/>
                  <a:pt x="576" y="348"/>
                  <a:pt x="576" y="354"/>
                </a:cubicBezTo>
                <a:cubicBezTo>
                  <a:pt x="576" y="360"/>
                  <a:pt x="572" y="365"/>
                  <a:pt x="565" y="365"/>
                </a:cubicBezTo>
                <a:cubicBezTo>
                  <a:pt x="559" y="365"/>
                  <a:pt x="554" y="360"/>
                  <a:pt x="554" y="354"/>
                </a:cubicBezTo>
                <a:cubicBezTo>
                  <a:pt x="554" y="348"/>
                  <a:pt x="559" y="343"/>
                  <a:pt x="565" y="343"/>
                </a:cubicBezTo>
                <a:close/>
                <a:moveTo>
                  <a:pt x="690" y="462"/>
                </a:moveTo>
                <a:cubicBezTo>
                  <a:pt x="689" y="466"/>
                  <a:pt x="688" y="468"/>
                  <a:pt x="683" y="468"/>
                </a:cubicBezTo>
                <a:cubicBezTo>
                  <a:pt x="655" y="468"/>
                  <a:pt x="627" y="469"/>
                  <a:pt x="599" y="469"/>
                </a:cubicBezTo>
                <a:cubicBezTo>
                  <a:pt x="592" y="469"/>
                  <a:pt x="584" y="470"/>
                  <a:pt x="576" y="470"/>
                </a:cubicBezTo>
                <a:cubicBezTo>
                  <a:pt x="573" y="470"/>
                  <a:pt x="572" y="469"/>
                  <a:pt x="572" y="466"/>
                </a:cubicBezTo>
                <a:cubicBezTo>
                  <a:pt x="571" y="462"/>
                  <a:pt x="572" y="429"/>
                  <a:pt x="573" y="427"/>
                </a:cubicBezTo>
                <a:cubicBezTo>
                  <a:pt x="585" y="409"/>
                  <a:pt x="605" y="386"/>
                  <a:pt x="618" y="369"/>
                </a:cubicBezTo>
                <a:cubicBezTo>
                  <a:pt x="620" y="367"/>
                  <a:pt x="621" y="364"/>
                  <a:pt x="621" y="362"/>
                </a:cubicBezTo>
                <a:cubicBezTo>
                  <a:pt x="621" y="355"/>
                  <a:pt x="621" y="347"/>
                  <a:pt x="621" y="340"/>
                </a:cubicBezTo>
                <a:cubicBezTo>
                  <a:pt x="621" y="340"/>
                  <a:pt x="621" y="340"/>
                  <a:pt x="621" y="339"/>
                </a:cubicBezTo>
                <a:cubicBezTo>
                  <a:pt x="631" y="337"/>
                  <a:pt x="639" y="327"/>
                  <a:pt x="639" y="316"/>
                </a:cubicBezTo>
                <a:cubicBezTo>
                  <a:pt x="639" y="304"/>
                  <a:pt x="630" y="294"/>
                  <a:pt x="618" y="292"/>
                </a:cubicBezTo>
                <a:cubicBezTo>
                  <a:pt x="617" y="292"/>
                  <a:pt x="615" y="291"/>
                  <a:pt x="613" y="292"/>
                </a:cubicBezTo>
                <a:cubicBezTo>
                  <a:pt x="604" y="292"/>
                  <a:pt x="598" y="296"/>
                  <a:pt x="594" y="303"/>
                </a:cubicBezTo>
                <a:cubicBezTo>
                  <a:pt x="592" y="307"/>
                  <a:pt x="590" y="311"/>
                  <a:pt x="590" y="316"/>
                </a:cubicBezTo>
                <a:cubicBezTo>
                  <a:pt x="590" y="326"/>
                  <a:pt x="597" y="335"/>
                  <a:pt x="606" y="339"/>
                </a:cubicBezTo>
                <a:cubicBezTo>
                  <a:pt x="606" y="339"/>
                  <a:pt x="606" y="339"/>
                  <a:pt x="606" y="339"/>
                </a:cubicBezTo>
                <a:cubicBezTo>
                  <a:pt x="606" y="339"/>
                  <a:pt x="606" y="340"/>
                  <a:pt x="606" y="340"/>
                </a:cubicBezTo>
                <a:cubicBezTo>
                  <a:pt x="606" y="361"/>
                  <a:pt x="606" y="361"/>
                  <a:pt x="592" y="379"/>
                </a:cubicBezTo>
                <a:cubicBezTo>
                  <a:pt x="587" y="386"/>
                  <a:pt x="581" y="393"/>
                  <a:pt x="576" y="401"/>
                </a:cubicBezTo>
                <a:cubicBezTo>
                  <a:pt x="575" y="402"/>
                  <a:pt x="574" y="403"/>
                  <a:pt x="572" y="405"/>
                </a:cubicBezTo>
                <a:cubicBezTo>
                  <a:pt x="572" y="402"/>
                  <a:pt x="572" y="401"/>
                  <a:pt x="572" y="400"/>
                </a:cubicBezTo>
                <a:cubicBezTo>
                  <a:pt x="572" y="396"/>
                  <a:pt x="572" y="391"/>
                  <a:pt x="572" y="387"/>
                </a:cubicBezTo>
                <a:cubicBezTo>
                  <a:pt x="571" y="383"/>
                  <a:pt x="572" y="380"/>
                  <a:pt x="573" y="377"/>
                </a:cubicBezTo>
                <a:cubicBezTo>
                  <a:pt x="583" y="374"/>
                  <a:pt x="590" y="365"/>
                  <a:pt x="590" y="354"/>
                </a:cubicBezTo>
                <a:cubicBezTo>
                  <a:pt x="590" y="341"/>
                  <a:pt x="579" y="330"/>
                  <a:pt x="566" y="330"/>
                </a:cubicBezTo>
                <a:cubicBezTo>
                  <a:pt x="552" y="330"/>
                  <a:pt x="541" y="341"/>
                  <a:pt x="541" y="354"/>
                </a:cubicBezTo>
                <a:cubicBezTo>
                  <a:pt x="541" y="364"/>
                  <a:pt x="548" y="373"/>
                  <a:pt x="557" y="376"/>
                </a:cubicBezTo>
                <a:cubicBezTo>
                  <a:pt x="557" y="378"/>
                  <a:pt x="557" y="379"/>
                  <a:pt x="557" y="381"/>
                </a:cubicBezTo>
                <a:cubicBezTo>
                  <a:pt x="557" y="402"/>
                  <a:pt x="557" y="424"/>
                  <a:pt x="557" y="446"/>
                </a:cubicBezTo>
                <a:cubicBezTo>
                  <a:pt x="557" y="448"/>
                  <a:pt x="557" y="471"/>
                  <a:pt x="558" y="472"/>
                </a:cubicBezTo>
                <a:cubicBezTo>
                  <a:pt x="558" y="475"/>
                  <a:pt x="536" y="494"/>
                  <a:pt x="520" y="506"/>
                </a:cubicBezTo>
                <a:cubicBezTo>
                  <a:pt x="516" y="502"/>
                  <a:pt x="510" y="500"/>
                  <a:pt x="504" y="500"/>
                </a:cubicBezTo>
                <a:cubicBezTo>
                  <a:pt x="498" y="500"/>
                  <a:pt x="494" y="501"/>
                  <a:pt x="490" y="504"/>
                </a:cubicBezTo>
                <a:cubicBezTo>
                  <a:pt x="488" y="502"/>
                  <a:pt x="486" y="500"/>
                  <a:pt x="484" y="497"/>
                </a:cubicBezTo>
                <a:cubicBezTo>
                  <a:pt x="483" y="496"/>
                  <a:pt x="482" y="494"/>
                  <a:pt x="482" y="492"/>
                </a:cubicBezTo>
                <a:cubicBezTo>
                  <a:pt x="482" y="472"/>
                  <a:pt x="482" y="453"/>
                  <a:pt x="482" y="433"/>
                </a:cubicBezTo>
                <a:cubicBezTo>
                  <a:pt x="482" y="431"/>
                  <a:pt x="484" y="429"/>
                  <a:pt x="485" y="428"/>
                </a:cubicBezTo>
                <a:cubicBezTo>
                  <a:pt x="494" y="422"/>
                  <a:pt x="503" y="417"/>
                  <a:pt x="512" y="412"/>
                </a:cubicBezTo>
                <a:cubicBezTo>
                  <a:pt x="515" y="411"/>
                  <a:pt x="515" y="409"/>
                  <a:pt x="515" y="406"/>
                </a:cubicBezTo>
                <a:cubicBezTo>
                  <a:pt x="515" y="367"/>
                  <a:pt x="516" y="328"/>
                  <a:pt x="515" y="290"/>
                </a:cubicBezTo>
                <a:cubicBezTo>
                  <a:pt x="515" y="281"/>
                  <a:pt x="518" y="277"/>
                  <a:pt x="525" y="273"/>
                </a:cubicBezTo>
                <a:cubicBezTo>
                  <a:pt x="537" y="267"/>
                  <a:pt x="547" y="259"/>
                  <a:pt x="558" y="253"/>
                </a:cubicBezTo>
                <a:cubicBezTo>
                  <a:pt x="559" y="252"/>
                  <a:pt x="560" y="250"/>
                  <a:pt x="560" y="248"/>
                </a:cubicBezTo>
                <a:cubicBezTo>
                  <a:pt x="560" y="233"/>
                  <a:pt x="560" y="218"/>
                  <a:pt x="560" y="203"/>
                </a:cubicBezTo>
                <a:cubicBezTo>
                  <a:pt x="560" y="201"/>
                  <a:pt x="560" y="199"/>
                  <a:pt x="560" y="196"/>
                </a:cubicBezTo>
                <a:cubicBezTo>
                  <a:pt x="560" y="194"/>
                  <a:pt x="560" y="193"/>
                  <a:pt x="561" y="191"/>
                </a:cubicBezTo>
                <a:cubicBezTo>
                  <a:pt x="570" y="188"/>
                  <a:pt x="577" y="179"/>
                  <a:pt x="577" y="168"/>
                </a:cubicBezTo>
                <a:cubicBezTo>
                  <a:pt x="577" y="166"/>
                  <a:pt x="577" y="165"/>
                  <a:pt x="577" y="163"/>
                </a:cubicBezTo>
                <a:cubicBezTo>
                  <a:pt x="577" y="163"/>
                  <a:pt x="578" y="162"/>
                  <a:pt x="578" y="162"/>
                </a:cubicBezTo>
                <a:cubicBezTo>
                  <a:pt x="587" y="157"/>
                  <a:pt x="595" y="153"/>
                  <a:pt x="604" y="148"/>
                </a:cubicBezTo>
                <a:cubicBezTo>
                  <a:pt x="604" y="148"/>
                  <a:pt x="605" y="148"/>
                  <a:pt x="606" y="148"/>
                </a:cubicBezTo>
                <a:cubicBezTo>
                  <a:pt x="606" y="150"/>
                  <a:pt x="606" y="152"/>
                  <a:pt x="606" y="153"/>
                </a:cubicBezTo>
                <a:cubicBezTo>
                  <a:pt x="606" y="175"/>
                  <a:pt x="606" y="197"/>
                  <a:pt x="606" y="218"/>
                </a:cubicBezTo>
                <a:cubicBezTo>
                  <a:pt x="606" y="222"/>
                  <a:pt x="607" y="224"/>
                  <a:pt x="610" y="226"/>
                </a:cubicBezTo>
                <a:cubicBezTo>
                  <a:pt x="626" y="236"/>
                  <a:pt x="641" y="246"/>
                  <a:pt x="656" y="256"/>
                </a:cubicBezTo>
                <a:cubicBezTo>
                  <a:pt x="657" y="257"/>
                  <a:pt x="658" y="257"/>
                  <a:pt x="658" y="258"/>
                </a:cubicBezTo>
                <a:cubicBezTo>
                  <a:pt x="657" y="261"/>
                  <a:pt x="656" y="265"/>
                  <a:pt x="656" y="268"/>
                </a:cubicBezTo>
                <a:cubicBezTo>
                  <a:pt x="656" y="279"/>
                  <a:pt x="663" y="288"/>
                  <a:pt x="673" y="291"/>
                </a:cubicBezTo>
                <a:cubicBezTo>
                  <a:pt x="673" y="291"/>
                  <a:pt x="673" y="291"/>
                  <a:pt x="673" y="291"/>
                </a:cubicBezTo>
                <a:cubicBezTo>
                  <a:pt x="673" y="323"/>
                  <a:pt x="672" y="355"/>
                  <a:pt x="673" y="387"/>
                </a:cubicBezTo>
                <a:cubicBezTo>
                  <a:pt x="673" y="390"/>
                  <a:pt x="674" y="393"/>
                  <a:pt x="675" y="395"/>
                </a:cubicBezTo>
                <a:cubicBezTo>
                  <a:pt x="681" y="402"/>
                  <a:pt x="687" y="409"/>
                  <a:pt x="692" y="416"/>
                </a:cubicBezTo>
                <a:cubicBezTo>
                  <a:pt x="693" y="417"/>
                  <a:pt x="694" y="419"/>
                  <a:pt x="694" y="420"/>
                </a:cubicBezTo>
                <a:cubicBezTo>
                  <a:pt x="695" y="435"/>
                  <a:pt x="694" y="449"/>
                  <a:pt x="690" y="462"/>
                </a:cubicBezTo>
                <a:close/>
                <a:moveTo>
                  <a:pt x="614" y="305"/>
                </a:moveTo>
                <a:cubicBezTo>
                  <a:pt x="621" y="305"/>
                  <a:pt x="625" y="310"/>
                  <a:pt x="625" y="316"/>
                </a:cubicBezTo>
                <a:cubicBezTo>
                  <a:pt x="625" y="322"/>
                  <a:pt x="621" y="327"/>
                  <a:pt x="614" y="327"/>
                </a:cubicBezTo>
                <a:cubicBezTo>
                  <a:pt x="608" y="327"/>
                  <a:pt x="603" y="322"/>
                  <a:pt x="603" y="316"/>
                </a:cubicBezTo>
                <a:cubicBezTo>
                  <a:pt x="603" y="310"/>
                  <a:pt x="608" y="305"/>
                  <a:pt x="614" y="305"/>
                </a:cubicBezTo>
                <a:close/>
                <a:moveTo>
                  <a:pt x="691" y="268"/>
                </a:moveTo>
                <a:cubicBezTo>
                  <a:pt x="691" y="274"/>
                  <a:pt x="687" y="279"/>
                  <a:pt x="680" y="279"/>
                </a:cubicBezTo>
                <a:cubicBezTo>
                  <a:pt x="674" y="279"/>
                  <a:pt x="669" y="274"/>
                  <a:pt x="669" y="268"/>
                </a:cubicBezTo>
                <a:cubicBezTo>
                  <a:pt x="669" y="262"/>
                  <a:pt x="674" y="257"/>
                  <a:pt x="680" y="257"/>
                </a:cubicBezTo>
                <a:cubicBezTo>
                  <a:pt x="687" y="257"/>
                  <a:pt x="691" y="262"/>
                  <a:pt x="691" y="268"/>
                </a:cubicBezTo>
                <a:close/>
                <a:moveTo>
                  <a:pt x="753" y="362"/>
                </a:moveTo>
                <a:cubicBezTo>
                  <a:pt x="746" y="384"/>
                  <a:pt x="730" y="399"/>
                  <a:pt x="708" y="406"/>
                </a:cubicBezTo>
                <a:cubicBezTo>
                  <a:pt x="705" y="407"/>
                  <a:pt x="704" y="407"/>
                  <a:pt x="702" y="405"/>
                </a:cubicBezTo>
                <a:cubicBezTo>
                  <a:pt x="698" y="399"/>
                  <a:pt x="694" y="394"/>
                  <a:pt x="690" y="389"/>
                </a:cubicBezTo>
                <a:cubicBezTo>
                  <a:pt x="688" y="387"/>
                  <a:pt x="687" y="384"/>
                  <a:pt x="687" y="381"/>
                </a:cubicBezTo>
                <a:cubicBezTo>
                  <a:pt x="687" y="351"/>
                  <a:pt x="688" y="321"/>
                  <a:pt x="688" y="291"/>
                </a:cubicBezTo>
                <a:cubicBezTo>
                  <a:pt x="698" y="288"/>
                  <a:pt x="705" y="279"/>
                  <a:pt x="705" y="268"/>
                </a:cubicBezTo>
                <a:cubicBezTo>
                  <a:pt x="705" y="260"/>
                  <a:pt x="701" y="253"/>
                  <a:pt x="696" y="249"/>
                </a:cubicBezTo>
                <a:cubicBezTo>
                  <a:pt x="689" y="243"/>
                  <a:pt x="680" y="241"/>
                  <a:pt x="671" y="245"/>
                </a:cubicBezTo>
                <a:cubicBezTo>
                  <a:pt x="670" y="245"/>
                  <a:pt x="667" y="245"/>
                  <a:pt x="666" y="244"/>
                </a:cubicBezTo>
                <a:cubicBezTo>
                  <a:pt x="652" y="236"/>
                  <a:pt x="639" y="227"/>
                  <a:pt x="625" y="218"/>
                </a:cubicBezTo>
                <a:cubicBezTo>
                  <a:pt x="622" y="216"/>
                  <a:pt x="621" y="214"/>
                  <a:pt x="621" y="210"/>
                </a:cubicBezTo>
                <a:cubicBezTo>
                  <a:pt x="621" y="195"/>
                  <a:pt x="621" y="179"/>
                  <a:pt x="621" y="164"/>
                </a:cubicBezTo>
                <a:cubicBezTo>
                  <a:pt x="621" y="159"/>
                  <a:pt x="621" y="154"/>
                  <a:pt x="621" y="149"/>
                </a:cubicBezTo>
                <a:cubicBezTo>
                  <a:pt x="621" y="149"/>
                  <a:pt x="621" y="140"/>
                  <a:pt x="621" y="130"/>
                </a:cubicBezTo>
                <a:cubicBezTo>
                  <a:pt x="621" y="130"/>
                  <a:pt x="621" y="129"/>
                  <a:pt x="621" y="129"/>
                </a:cubicBezTo>
                <a:cubicBezTo>
                  <a:pt x="621" y="129"/>
                  <a:pt x="621" y="129"/>
                  <a:pt x="621" y="129"/>
                </a:cubicBezTo>
                <a:cubicBezTo>
                  <a:pt x="622" y="114"/>
                  <a:pt x="622" y="94"/>
                  <a:pt x="622" y="92"/>
                </a:cubicBezTo>
                <a:cubicBezTo>
                  <a:pt x="629" y="96"/>
                  <a:pt x="647" y="106"/>
                  <a:pt x="657" y="113"/>
                </a:cubicBezTo>
                <a:cubicBezTo>
                  <a:pt x="662" y="116"/>
                  <a:pt x="666" y="119"/>
                  <a:pt x="670" y="123"/>
                </a:cubicBezTo>
                <a:cubicBezTo>
                  <a:pt x="679" y="131"/>
                  <a:pt x="687" y="141"/>
                  <a:pt x="693" y="152"/>
                </a:cubicBezTo>
                <a:cubicBezTo>
                  <a:pt x="698" y="164"/>
                  <a:pt x="699" y="176"/>
                  <a:pt x="694" y="188"/>
                </a:cubicBezTo>
                <a:cubicBezTo>
                  <a:pt x="698" y="190"/>
                  <a:pt x="702" y="191"/>
                  <a:pt x="706" y="194"/>
                </a:cubicBezTo>
                <a:cubicBezTo>
                  <a:pt x="718" y="201"/>
                  <a:pt x="726" y="212"/>
                  <a:pt x="733" y="224"/>
                </a:cubicBezTo>
                <a:cubicBezTo>
                  <a:pt x="746" y="245"/>
                  <a:pt x="751" y="267"/>
                  <a:pt x="745" y="292"/>
                </a:cubicBezTo>
                <a:cubicBezTo>
                  <a:pt x="744" y="294"/>
                  <a:pt x="745" y="296"/>
                  <a:pt x="746" y="298"/>
                </a:cubicBezTo>
                <a:cubicBezTo>
                  <a:pt x="761" y="318"/>
                  <a:pt x="761" y="340"/>
                  <a:pt x="753" y="36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70034F0-AFC9-4E3F-9A3D-1A2F07E29854}"/>
              </a:ext>
            </a:extLst>
          </p:cNvPr>
          <p:cNvSpPr txBox="1"/>
          <p:nvPr/>
        </p:nvSpPr>
        <p:spPr>
          <a:xfrm>
            <a:off x="7272600" y="1496370"/>
            <a:ext cx="420343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2"/>
                </a:solidFill>
                <a:effectLst/>
                <a:uLnTx/>
                <a:uFillTx/>
                <a:latin typeface="Open Sans" panose="020B0606030504020204" pitchFamily="34" charset="0"/>
              </a:rPr>
              <a:t>KNN on IS_CRIME</a:t>
            </a:r>
            <a:r>
              <a:rPr kumimoji="0" lang="en-US" b="1" i="0" u="none" strike="noStrike" kern="1200" cap="none" spc="0" normalizeH="0" noProof="0" dirty="0">
                <a:ln>
                  <a:noFill/>
                </a:ln>
                <a:solidFill>
                  <a:schemeClr val="accent2"/>
                </a:solidFill>
                <a:effectLst/>
                <a:uLnTx/>
                <a:uFillTx/>
                <a:latin typeface="Open Sans" panose="020B0606030504020204" pitchFamily="34" charset="0"/>
              </a:rPr>
              <a:t> is a simple 0 or 1 classification</a:t>
            </a:r>
            <a:endParaRPr kumimoji="0" lang="en-GB"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Oval 16">
            <a:extLst>
              <a:ext uri="{FF2B5EF4-FFF2-40B4-BE49-F238E27FC236}">
                <a16:creationId xmlns:a16="http://schemas.microsoft.com/office/drawing/2014/main" id="{97687F5F-1A57-4888-AEC8-CCEF358F8ED0}"/>
              </a:ext>
            </a:extLst>
          </p:cNvPr>
          <p:cNvSpPr/>
          <p:nvPr/>
        </p:nvSpPr>
        <p:spPr>
          <a:xfrm>
            <a:off x="6409318" y="1492321"/>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18" name="Oval 17">
            <a:extLst>
              <a:ext uri="{FF2B5EF4-FFF2-40B4-BE49-F238E27FC236}">
                <a16:creationId xmlns:a16="http://schemas.microsoft.com/office/drawing/2014/main" id="{071B4D86-D79B-4751-8C9D-0303EFECBF53}"/>
              </a:ext>
            </a:extLst>
          </p:cNvPr>
          <p:cNvSpPr/>
          <p:nvPr/>
        </p:nvSpPr>
        <p:spPr>
          <a:xfrm>
            <a:off x="6409318" y="3430895"/>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3</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DA898CA8-23EC-4D0D-A2D7-7DCFEE3E283C}"/>
              </a:ext>
            </a:extLst>
          </p:cNvPr>
          <p:cNvSpPr/>
          <p:nvPr/>
        </p:nvSpPr>
        <p:spPr>
          <a:xfrm>
            <a:off x="6409318" y="4418480"/>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22" name="TextBox 21">
            <a:extLst>
              <a:ext uri="{FF2B5EF4-FFF2-40B4-BE49-F238E27FC236}">
                <a16:creationId xmlns:a16="http://schemas.microsoft.com/office/drawing/2014/main" id="{9DEBAAAB-6F39-463C-BB42-7C4F79DDAE0A}"/>
              </a:ext>
            </a:extLst>
          </p:cNvPr>
          <p:cNvSpPr txBox="1"/>
          <p:nvPr/>
        </p:nvSpPr>
        <p:spPr>
          <a:xfrm>
            <a:off x="7272600" y="3308597"/>
            <a:ext cx="406373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dirty="0">
                <a:solidFill>
                  <a:schemeClr val="accent4"/>
                </a:solidFill>
                <a:latin typeface="Open Sans" panose="020B0606030504020204" pitchFamily="34" charset="0"/>
              </a:rPr>
              <a:t>Cross Fold validation for best value of K</a:t>
            </a:r>
            <a:endParaRPr kumimoji="0" lang="en-GB" b="1" i="0" u="none" strike="noStrike" kern="1200" cap="none" spc="0" normalizeH="0" baseline="0" noProof="0" dirty="0">
              <a:ln>
                <a:noFill/>
              </a:ln>
              <a:solidFill>
                <a:schemeClr val="accent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C39B800A-850B-456B-BAED-723226125F6F}"/>
              </a:ext>
            </a:extLst>
          </p:cNvPr>
          <p:cNvSpPr txBox="1"/>
          <p:nvPr/>
        </p:nvSpPr>
        <p:spPr>
          <a:xfrm>
            <a:off x="7312348" y="4312231"/>
            <a:ext cx="3858229"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C000"/>
                </a:solidFill>
                <a:effectLst/>
                <a:uLnTx/>
                <a:uFillTx/>
                <a:latin typeface="Open Sans" panose="020B0606030504020204" pitchFamily="34" charset="0"/>
              </a:rPr>
              <a:t>Removed features redundant</a:t>
            </a:r>
            <a:r>
              <a:rPr kumimoji="0" lang="en-US" b="1" i="0" u="none" strike="noStrike" kern="1200" cap="none" spc="0" normalizeH="0" noProof="0" dirty="0">
                <a:ln>
                  <a:noFill/>
                </a:ln>
                <a:solidFill>
                  <a:srgbClr val="FFC000"/>
                </a:solidFill>
                <a:effectLst/>
                <a:uLnTx/>
                <a:uFillTx/>
                <a:latin typeface="Open Sans" panose="020B0606030504020204" pitchFamily="34" charset="0"/>
              </a:rPr>
              <a:t> with crime classifications above (e.g. </a:t>
            </a:r>
            <a:r>
              <a:rPr lang="en-US" b="1" dirty="0">
                <a:solidFill>
                  <a:srgbClr val="FFC000"/>
                </a:solidFill>
                <a:latin typeface="Open Sans" panose="020B0606030504020204" pitchFamily="34" charset="0"/>
              </a:rPr>
              <a:t>offense codes etc.</a:t>
            </a:r>
            <a:endParaRPr kumimoji="0" lang="en-GB"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1" name="Oval 10">
            <a:extLst>
              <a:ext uri="{FF2B5EF4-FFF2-40B4-BE49-F238E27FC236}">
                <a16:creationId xmlns:a16="http://schemas.microsoft.com/office/drawing/2014/main" id="{CD104749-4BBF-47C8-B5A8-84B4B924AEC2}"/>
              </a:ext>
            </a:extLst>
          </p:cNvPr>
          <p:cNvSpPr/>
          <p:nvPr/>
        </p:nvSpPr>
        <p:spPr>
          <a:xfrm>
            <a:off x="1680138" y="5790114"/>
            <a:ext cx="3766861" cy="31402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A6A02D5D-FEA5-4466-99C7-2483268F7A20}"/>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9</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804AED29-F7E0-486C-95A0-24E402FA6C58}"/>
              </a:ext>
            </a:extLst>
          </p:cNvPr>
          <p:cNvSpPr/>
          <p:nvPr/>
        </p:nvSpPr>
        <p:spPr>
          <a:xfrm>
            <a:off x="573809" y="1506524"/>
            <a:ext cx="5278967" cy="4720166"/>
          </a:xfrm>
          <a:prstGeom prst="roundRect">
            <a:avLst>
              <a:gd name="adj" fmla="val 69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25F128-B8D4-437E-A9B8-8965D0A41C36}"/>
              </a:ext>
            </a:extLst>
          </p:cNvPr>
          <p:cNvSpPr/>
          <p:nvPr/>
        </p:nvSpPr>
        <p:spPr>
          <a:xfrm>
            <a:off x="6409318" y="2392592"/>
            <a:ext cx="506366" cy="5063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F9AD3438-1B68-4F68-A2B5-6EB2D9D28B18}"/>
              </a:ext>
            </a:extLst>
          </p:cNvPr>
          <p:cNvSpPr txBox="1"/>
          <p:nvPr/>
        </p:nvSpPr>
        <p:spPr>
          <a:xfrm>
            <a:off x="7285300" y="2291832"/>
            <a:ext cx="4203438" cy="707886"/>
          </a:xfrm>
          <a:prstGeom prst="rect">
            <a:avLst/>
          </a:prstGeom>
          <a:noFill/>
        </p:spPr>
        <p:txBody>
          <a:bodyPr wrap="square" rtlCol="0">
            <a:spAutoFit/>
          </a:bodyPr>
          <a:lstStyle/>
          <a:p>
            <a:pPr lvl="0">
              <a:defRPr/>
            </a:pPr>
            <a:r>
              <a:rPr lang="en-GB" sz="2000" b="1" dirty="0">
                <a:solidFill>
                  <a:schemeClr val="accent1"/>
                </a:solidFill>
                <a:latin typeface="Noto Sans" panose="020B0502040504020204" pitchFamily="34"/>
                <a:ea typeface="Noto Sans" panose="020B0502040504020204" pitchFamily="34"/>
                <a:cs typeface="Noto Sans" panose="020B0502040504020204" pitchFamily="34"/>
              </a:rPr>
              <a:t>KNN on INCIDENT_CATEGORY_ID has up to 15 potential classifications</a:t>
            </a:r>
            <a:r>
              <a:rPr kumimoji="0" lang="en-US" b="1" i="0" u="none" strike="noStrike" kern="1200" cap="none" spc="0" normalizeH="0" baseline="0" noProof="0" dirty="0">
                <a:ln>
                  <a:noFill/>
                </a:ln>
                <a:solidFill>
                  <a:schemeClr val="accent1"/>
                </a:solidFill>
                <a:effectLst/>
                <a:uLnTx/>
                <a:uFillTx/>
                <a:latin typeface="Open Sans" panose="020B0606030504020204" pitchFamily="34" charset="0"/>
              </a:rPr>
              <a:t> </a:t>
            </a:r>
            <a:endParaRPr kumimoji="0" lang="en-GB"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Audio 3">
            <a:hlinkClick r:id="" action="ppaction://media"/>
            <a:extLst>
              <a:ext uri="{FF2B5EF4-FFF2-40B4-BE49-F238E27FC236}">
                <a16:creationId xmlns:a16="http://schemas.microsoft.com/office/drawing/2014/main" id="{DB99458F-5120-4566-B5A2-DE25115815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7337239"/>
      </p:ext>
    </p:extLst>
  </p:cSld>
  <p:clrMapOvr>
    <a:masterClrMapping/>
  </p:clrMapOvr>
  <mc:AlternateContent xmlns:mc="http://schemas.openxmlformats.org/markup-compatibility/2006">
    <mc:Choice xmlns:p14="http://schemas.microsoft.com/office/powerpoint/2010/main" Requires="p14">
      <p:transition spd="slow" p14:dur="2000" advTm="82621"/>
    </mc:Choice>
    <mc:Fallback>
      <p:transition spd="slow" advTm="8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3FDAF53-6BB3-4E00-B665-7DA91B5F8C9C}"/>
              </a:ext>
            </a:extLst>
          </p:cNvPr>
          <p:cNvSpPr txBox="1"/>
          <p:nvPr/>
        </p:nvSpPr>
        <p:spPr>
          <a:xfrm>
            <a:off x="1024274"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Performance</a:t>
            </a:r>
          </a:p>
        </p:txBody>
      </p:sp>
      <p:sp>
        <p:nvSpPr>
          <p:cNvPr id="24" name="Oval 23">
            <a:extLst>
              <a:ext uri="{FF2B5EF4-FFF2-40B4-BE49-F238E27FC236}">
                <a16:creationId xmlns:a16="http://schemas.microsoft.com/office/drawing/2014/main" id="{3ACF0843-B1A0-40AC-9D80-3EF3AEB9EBC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10</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5" name="Group 24">
            <a:extLst>
              <a:ext uri="{FF2B5EF4-FFF2-40B4-BE49-F238E27FC236}">
                <a16:creationId xmlns:a16="http://schemas.microsoft.com/office/drawing/2014/main" id="{56FA68F8-1F2F-40CB-B138-E5C58D0E72E1}"/>
              </a:ext>
            </a:extLst>
          </p:cNvPr>
          <p:cNvGrpSpPr/>
          <p:nvPr/>
        </p:nvGrpSpPr>
        <p:grpSpPr>
          <a:xfrm>
            <a:off x="1129624" y="1272540"/>
            <a:ext cx="4335728" cy="5136554"/>
            <a:chOff x="1129624" y="1708524"/>
            <a:chExt cx="4335728" cy="3826048"/>
          </a:xfrm>
        </p:grpSpPr>
        <p:sp>
          <p:nvSpPr>
            <p:cNvPr id="26" name="Rectangle 25">
              <a:extLst>
                <a:ext uri="{FF2B5EF4-FFF2-40B4-BE49-F238E27FC236}">
                  <a16:creationId xmlns:a16="http://schemas.microsoft.com/office/drawing/2014/main" id="{AB821EF2-B50E-4B2E-9FE3-83F73384683F}"/>
                </a:ext>
              </a:extLst>
            </p:cNvPr>
            <p:cNvSpPr/>
            <p:nvPr/>
          </p:nvSpPr>
          <p:spPr>
            <a:xfrm>
              <a:off x="1129624" y="1708524"/>
              <a:ext cx="4335728" cy="3826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28" name="TextBox 27">
              <a:extLst>
                <a:ext uri="{FF2B5EF4-FFF2-40B4-BE49-F238E27FC236}">
                  <a16:creationId xmlns:a16="http://schemas.microsoft.com/office/drawing/2014/main" id="{D5F93599-E75F-4DF0-A41B-C0DC8D5986FE}"/>
                </a:ext>
              </a:extLst>
            </p:cNvPr>
            <p:cNvSpPr txBox="1"/>
            <p:nvPr/>
          </p:nvSpPr>
          <p:spPr>
            <a:xfrm>
              <a:off x="1347535" y="1780739"/>
              <a:ext cx="3902808" cy="2728105"/>
            </a:xfrm>
            <a:prstGeom prst="rect">
              <a:avLst/>
            </a:prstGeom>
            <a:noFill/>
          </p:spPr>
          <p:txBody>
            <a:bodyPr wrap="square" rtlCol="0">
              <a:spAutoFit/>
            </a:bodyPr>
            <a:lstStyle/>
            <a:p>
              <a:pPr>
                <a:defRPr/>
              </a:pPr>
              <a:r>
                <a:rPr lang="en-US" sz="6000" b="1" dirty="0">
                  <a:solidFill>
                    <a:srgbClr val="282F39"/>
                  </a:solidFill>
                  <a:latin typeface="Noto Sans" panose="020B0502040504020204" pitchFamily="34"/>
                  <a:ea typeface="Noto Sans" panose="020B0502040504020204" pitchFamily="34"/>
                  <a:cs typeface="Noto Sans" panose="020B0502040504020204" pitchFamily="34"/>
                </a:rPr>
                <a:t>82</a:t>
              </a:r>
              <a:r>
                <a:rPr lang="ru-RU" sz="6000" b="1" dirty="0">
                  <a:solidFill>
                    <a:srgbClr val="282F39"/>
                  </a:solidFill>
                  <a:latin typeface="Noto Sans" panose="020B0502040504020204" pitchFamily="34"/>
                  <a:ea typeface="Noto Sans" panose="020B0502040504020204" pitchFamily="34"/>
                  <a:cs typeface="Noto Sans" panose="020B0502040504020204" pitchFamily="34"/>
                </a:rPr>
                <a:t>%</a:t>
              </a:r>
              <a:endParaRPr lang="en-GB" sz="6000" b="1" dirty="0">
                <a:solidFill>
                  <a:srgbClr val="282F39"/>
                </a:solidFill>
                <a:latin typeface="Noto Sans" panose="020B0502040504020204"/>
                <a:ea typeface="Noto Sans" panose="020B0502040504020204" pitchFamily="34"/>
                <a:cs typeface="Noto Sans" panose="020B0502040504020204" pitchFamily="3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82F39"/>
                  </a:solidFill>
                  <a:effectLst/>
                  <a:uLnTx/>
                  <a:uFillTx/>
                  <a:latin typeface="Noto Sans" panose="020B0502040504020204"/>
                  <a:ea typeface="+mn-ea"/>
                  <a:cs typeface="+mn-cs"/>
                </a:rPr>
                <a:t>Model 1 – IS_CRIME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srgbClr val="282F39"/>
                </a:solidFill>
                <a:latin typeface="Noto Sans" panose="020B050204050402020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282F39"/>
                  </a:solidFill>
                  <a:effectLst/>
                  <a:uLnTx/>
                  <a:uFillTx/>
                  <a:latin typeface="Noto Sans" panose="020B0502040504020204"/>
                  <a:ea typeface="+mn-ea"/>
                  <a:cs typeface="+mn-cs"/>
                </a:rPr>
                <a:t>39%</a:t>
              </a:r>
            </a:p>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282F39"/>
                  </a:solidFill>
                  <a:latin typeface="Noto Sans" panose="020B0502040504020204"/>
                </a:rPr>
                <a:t>Model 2 – INCIDENT_CATEGORY_ID</a:t>
              </a:r>
              <a:endParaRPr kumimoji="0" lang="en-US" sz="2800" b="1" i="0" u="none" strike="noStrike" kern="1200" cap="none" spc="0" normalizeH="0" baseline="0" noProof="0" dirty="0">
                <a:ln>
                  <a:noFill/>
                </a:ln>
                <a:solidFill>
                  <a:srgbClr val="282F39"/>
                </a:solidFill>
                <a:effectLst/>
                <a:uLnTx/>
                <a:uFillTx/>
                <a:latin typeface="Noto Sans" panose="020B0502040504020204"/>
                <a:ea typeface="+mn-ea"/>
                <a:cs typeface="+mn-cs"/>
              </a:endParaRPr>
            </a:p>
          </p:txBody>
        </p:sp>
      </p:grpSp>
      <p:pic>
        <p:nvPicPr>
          <p:cNvPr id="4" name="Picture 3">
            <a:extLst>
              <a:ext uri="{FF2B5EF4-FFF2-40B4-BE49-F238E27FC236}">
                <a16:creationId xmlns:a16="http://schemas.microsoft.com/office/drawing/2014/main" id="{0DFD11B3-BADB-47CC-BF5C-1CE5F94CF8A2}"/>
              </a:ext>
            </a:extLst>
          </p:cNvPr>
          <p:cNvPicPr>
            <a:picLocks noChangeAspect="1"/>
          </p:cNvPicPr>
          <p:nvPr/>
        </p:nvPicPr>
        <p:blipFill>
          <a:blip r:embed="rId5"/>
          <a:stretch>
            <a:fillRect/>
          </a:stretch>
        </p:blipFill>
        <p:spPr>
          <a:xfrm>
            <a:off x="5683263" y="1272540"/>
            <a:ext cx="5379113" cy="5136554"/>
          </a:xfrm>
          <a:prstGeom prst="rect">
            <a:avLst/>
          </a:prstGeom>
        </p:spPr>
      </p:pic>
      <p:pic>
        <p:nvPicPr>
          <p:cNvPr id="5" name="Audio 4">
            <a:hlinkClick r:id="" action="ppaction://media"/>
            <a:extLst>
              <a:ext uri="{FF2B5EF4-FFF2-40B4-BE49-F238E27FC236}">
                <a16:creationId xmlns:a16="http://schemas.microsoft.com/office/drawing/2014/main" id="{28E34C27-7369-4952-9903-EB9F50E1E1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11841776"/>
      </p:ext>
    </p:extLst>
  </p:cSld>
  <p:clrMapOvr>
    <a:masterClrMapping/>
  </p:clrMapOvr>
  <mc:AlternateContent xmlns:mc="http://schemas.openxmlformats.org/markup-compatibility/2006">
    <mc:Choice xmlns:p14="http://schemas.microsoft.com/office/powerpoint/2010/main" Requires="p14">
      <p:transition spd="slow" p14:dur="2000" advTm="115489"/>
    </mc:Choice>
    <mc:Fallback>
      <p:transition spd="slow" advTm="11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C5FFE66-FE5F-49CA-8F71-18A60983E128}"/>
              </a:ext>
            </a:extLst>
          </p:cNvPr>
          <p:cNvSpPr txBox="1"/>
          <p:nvPr/>
        </p:nvSpPr>
        <p:spPr>
          <a:xfrm>
            <a:off x="3453073" y="4802269"/>
            <a:ext cx="6027834"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S  T  E  P  S</a:t>
            </a:r>
            <a:endParaRPr kumimoji="0" lang="en-GB" sz="70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Rectangle 7">
            <a:extLst>
              <a:ext uri="{FF2B5EF4-FFF2-40B4-BE49-F238E27FC236}">
                <a16:creationId xmlns:a16="http://schemas.microsoft.com/office/drawing/2014/main" id="{23451CA2-4546-4A48-BA63-367EC856BFEA}"/>
              </a:ext>
            </a:extLst>
          </p:cNvPr>
          <p:cNvSpPr/>
          <p:nvPr/>
        </p:nvSpPr>
        <p:spPr>
          <a:xfrm>
            <a:off x="4078112" y="4802268"/>
            <a:ext cx="4789161" cy="1169551"/>
          </a:xfrm>
          <a:prstGeom prst="rect">
            <a:avLst/>
          </a:prstGeom>
          <a:solidFill>
            <a:schemeClr val="accent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52F60E-7A1F-4076-8BED-C9D6999F8579}"/>
              </a:ext>
            </a:extLst>
          </p:cNvPr>
          <p:cNvSpPr/>
          <p:nvPr/>
        </p:nvSpPr>
        <p:spPr>
          <a:xfrm rot="5400000">
            <a:off x="3286152" y="3186441"/>
            <a:ext cx="4401207" cy="1169551"/>
          </a:xfrm>
          <a:prstGeom prst="rect">
            <a:avLst/>
          </a:prstGeom>
          <a:solidFill>
            <a:schemeClr val="accent2">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9B79E89-4896-433F-9A94-6C10A9E411D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EA30659F-104A-429D-A5C8-E64AF7CFDE13}"/>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Follow On</a:t>
            </a:r>
            <a:r>
              <a:rPr kumimoji="0" lang="en-US" sz="5000" b="0" i="0" u="none" strike="noStrike" kern="1200" cap="none" spc="0" normalizeH="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Work</a:t>
            </a:r>
            <a:endPar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a16="http://schemas.microsoft.com/office/drawing/2014/main" id="{23B6EC50-E904-4A41-91C8-9B2D37AB2B0D}"/>
              </a:ext>
            </a:extLst>
          </p:cNvPr>
          <p:cNvSpPr txBox="1"/>
          <p:nvPr/>
        </p:nvSpPr>
        <p:spPr>
          <a:xfrm>
            <a:off x="472217" y="1336760"/>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Explore Alternate</a:t>
            </a:r>
            <a:r>
              <a:rPr lang="en-US" sz="2400" dirty="0">
                <a:solidFill>
                  <a:srgbClr val="FFFFFF"/>
                </a:solidFill>
                <a:latin typeface="Open Sans" panose="020B0606030504020204" pitchFamily="34" charset="0"/>
              </a:rPr>
              <a:t> Classification Models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TextBox 16">
            <a:extLst>
              <a:ext uri="{FF2B5EF4-FFF2-40B4-BE49-F238E27FC236}">
                <a16:creationId xmlns:a16="http://schemas.microsoft.com/office/drawing/2014/main" id="{8376676F-07C0-4FC4-8B9C-510BA77BEAB4}"/>
              </a:ext>
            </a:extLst>
          </p:cNvPr>
          <p:cNvSpPr txBox="1"/>
          <p:nvPr/>
        </p:nvSpPr>
        <p:spPr>
          <a:xfrm>
            <a:off x="4882393" y="1605940"/>
            <a:ext cx="1177107" cy="44012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2AFB6"/>
                </a:solidFill>
                <a:effectLst/>
                <a:uLnTx/>
                <a:uFillTx/>
                <a:latin typeface="Open Sans" panose="020B0606030504020204" pitchFamily="34" charset="0"/>
                <a:ea typeface="Noto Sans" panose="020B0502040504020204" pitchFamily="34"/>
                <a:cs typeface="Noto Sans" panose="020B0502040504020204" pitchFamily="34"/>
              </a:rPr>
              <a:t>N E X T</a:t>
            </a:r>
            <a:endParaRPr kumimoji="0" lang="en-GB" sz="7000" b="1" i="0" u="none" strike="noStrike" kern="1200" cap="none" spc="0" normalizeH="0" baseline="0" noProof="0" dirty="0">
              <a:ln>
                <a:noFill/>
              </a:ln>
              <a:solidFill>
                <a:srgbClr val="42AFB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9" name="TextBox 18">
            <a:extLst>
              <a:ext uri="{FF2B5EF4-FFF2-40B4-BE49-F238E27FC236}">
                <a16:creationId xmlns:a16="http://schemas.microsoft.com/office/drawing/2014/main" id="{23646776-02FD-4ECE-AFEA-E22CCF7FC91C}"/>
              </a:ext>
            </a:extLst>
          </p:cNvPr>
          <p:cNvSpPr txBox="1"/>
          <p:nvPr/>
        </p:nvSpPr>
        <p:spPr>
          <a:xfrm>
            <a:off x="1382335" y="2828835"/>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Deeper Ethnicity and Crime Analysis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a16="http://schemas.microsoft.com/office/drawing/2014/main" id="{038A1B4B-005A-4DA2-B64C-8534FCD487D5}"/>
              </a:ext>
            </a:extLst>
          </p:cNvPr>
          <p:cNvSpPr txBox="1"/>
          <p:nvPr/>
        </p:nvSpPr>
        <p:spPr>
          <a:xfrm>
            <a:off x="480579" y="4560748"/>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Explore</a:t>
            </a:r>
          </a:p>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Open Sans" panose="020B0606030504020204" pitchFamily="34" charset="0"/>
              </a:rPr>
              <a:t>Income and Crime Impacts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a:extLst>
              <a:ext uri="{FF2B5EF4-FFF2-40B4-BE49-F238E27FC236}">
                <a16:creationId xmlns:a16="http://schemas.microsoft.com/office/drawing/2014/main" id="{F6095D5A-1EEF-43E5-A763-E5670DBE85EC}"/>
              </a:ext>
            </a:extLst>
          </p:cNvPr>
          <p:cNvPicPr>
            <a:picLocks noChangeAspect="1"/>
          </p:cNvPicPr>
          <p:nvPr/>
        </p:nvPicPr>
        <p:blipFill>
          <a:blip r:embed="rId5"/>
          <a:stretch>
            <a:fillRect/>
          </a:stretch>
        </p:blipFill>
        <p:spPr>
          <a:xfrm>
            <a:off x="6709410" y="2519722"/>
            <a:ext cx="5010373" cy="1895993"/>
          </a:xfrm>
          <a:prstGeom prst="rect">
            <a:avLst/>
          </a:prstGeom>
        </p:spPr>
      </p:pic>
      <p:sp>
        <p:nvSpPr>
          <p:cNvPr id="14" name="TextBox 13">
            <a:extLst>
              <a:ext uri="{FF2B5EF4-FFF2-40B4-BE49-F238E27FC236}">
                <a16:creationId xmlns:a16="http://schemas.microsoft.com/office/drawing/2014/main" id="{8E29D52D-2DE3-4C31-BD4B-E278E012B198}"/>
              </a:ext>
            </a:extLst>
          </p:cNvPr>
          <p:cNvSpPr txBox="1"/>
          <p:nvPr/>
        </p:nvSpPr>
        <p:spPr>
          <a:xfrm>
            <a:off x="7461996" y="1914304"/>
            <a:ext cx="350520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Deep Dive Correlations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Audio 3">
            <a:hlinkClick r:id="" action="ppaction://media"/>
            <a:extLst>
              <a:ext uri="{FF2B5EF4-FFF2-40B4-BE49-F238E27FC236}">
                <a16:creationId xmlns:a16="http://schemas.microsoft.com/office/drawing/2014/main" id="{2DA5D08D-3E1C-47E2-B102-121C7955C7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93420819"/>
      </p:ext>
    </p:extLst>
  </p:cSld>
  <p:clrMapOvr>
    <a:masterClrMapping/>
  </p:clrMapOvr>
  <mc:AlternateContent xmlns:mc="http://schemas.openxmlformats.org/markup-compatibility/2006">
    <mc:Choice xmlns:p14="http://schemas.microsoft.com/office/powerpoint/2010/main" Requires="p14">
      <p:transition spd="slow" p14:dur="2000" advTm="72209"/>
    </mc:Choice>
    <mc:Fallback>
      <p:transition spd="slow" advTm="72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9B79E89-4896-433F-9A94-6C10A9E411D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12</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EA30659F-104A-429D-A5C8-E64AF7CFDE13}"/>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References</a:t>
            </a:r>
          </a:p>
        </p:txBody>
      </p:sp>
      <p:sp>
        <p:nvSpPr>
          <p:cNvPr id="10" name="TextBox 9">
            <a:extLst>
              <a:ext uri="{FF2B5EF4-FFF2-40B4-BE49-F238E27FC236}">
                <a16:creationId xmlns:a16="http://schemas.microsoft.com/office/drawing/2014/main" id="{DA8D98B4-5BB2-4AE2-97FA-FF17CCD72F33}"/>
              </a:ext>
            </a:extLst>
          </p:cNvPr>
          <p:cNvSpPr txBox="1"/>
          <p:nvPr/>
        </p:nvSpPr>
        <p:spPr>
          <a:xfrm>
            <a:off x="372570" y="1275350"/>
            <a:ext cx="11590830" cy="4401205"/>
          </a:xfrm>
          <a:prstGeom prst="rect">
            <a:avLst/>
          </a:prstGeom>
          <a:noFill/>
        </p:spPr>
        <p:txBody>
          <a:bodyPr wrap="square" rtlCol="0">
            <a:spAutoFit/>
          </a:bodyPr>
          <a:lstStyle/>
          <a:p>
            <a:r>
              <a:rPr lang="en-US" sz="1400" dirty="0">
                <a:solidFill>
                  <a:schemeClr val="bg1"/>
                </a:solidFill>
              </a:rPr>
              <a:t>Denver Open Data Catalog: Crime. (n.d.). Retrieved from https://www.denvergov.org/opendata/dataset/city-and-county-of-denver-crime</a:t>
            </a:r>
          </a:p>
          <a:p>
            <a:endParaRPr lang="en-US" sz="1400" dirty="0">
              <a:solidFill>
                <a:schemeClr val="bg1"/>
              </a:solidFill>
            </a:endParaRPr>
          </a:p>
          <a:p>
            <a:r>
              <a:rPr lang="en-US" sz="1400" dirty="0">
                <a:solidFill>
                  <a:schemeClr val="bg1"/>
                </a:solidFill>
              </a:rPr>
              <a:t>Dr. Cher Han Lau. (2019, January 10). 5 Steps of a Data Science Project Lifecycle. Retrieved from https://towardsdatascience.com/5-steps-of-a-data-science-project-lifecycle-26c50372b492</a:t>
            </a:r>
          </a:p>
          <a:p>
            <a:endParaRPr lang="en-US" sz="1400" dirty="0">
              <a:solidFill>
                <a:schemeClr val="bg1"/>
              </a:solidFill>
            </a:endParaRPr>
          </a:p>
          <a:p>
            <a:r>
              <a:rPr lang="en-US" sz="1400" dirty="0">
                <a:solidFill>
                  <a:schemeClr val="bg1"/>
                </a:solidFill>
              </a:rPr>
              <a:t>Generating </a:t>
            </a:r>
            <a:r>
              <a:rPr lang="en-US" sz="1400" dirty="0" err="1">
                <a:solidFill>
                  <a:schemeClr val="bg1"/>
                </a:solidFill>
              </a:rPr>
              <a:t>WordClouds</a:t>
            </a:r>
            <a:r>
              <a:rPr lang="en-US" sz="1400" dirty="0">
                <a:solidFill>
                  <a:schemeClr val="bg1"/>
                </a:solidFill>
              </a:rPr>
              <a:t> in Python. (n.d.). Retrieved from https://www.datacamp.com/community/tutorials/wordcloud-python</a:t>
            </a:r>
          </a:p>
          <a:p>
            <a:endParaRPr lang="en-US" sz="1400" dirty="0">
              <a:solidFill>
                <a:schemeClr val="bg1"/>
              </a:solidFill>
            </a:endParaRPr>
          </a:p>
          <a:p>
            <a:r>
              <a:rPr lang="en-US" sz="1400" dirty="0" err="1">
                <a:solidFill>
                  <a:schemeClr val="bg1"/>
                </a:solidFill>
              </a:rPr>
              <a:t>Petrou</a:t>
            </a:r>
            <a:r>
              <a:rPr lang="en-US" sz="1400" dirty="0">
                <a:solidFill>
                  <a:schemeClr val="bg1"/>
                </a:solidFill>
              </a:rPr>
              <a:t>, T. (2019, October 1). Selecting Subsets of Data in Pandas: Part 1. Retrieved from https://medium.com/dunder-data/selecting-subsets-of-data-in-pandas-6fcd0170be9c</a:t>
            </a:r>
          </a:p>
          <a:p>
            <a:endParaRPr lang="en-US" sz="1400" dirty="0">
              <a:solidFill>
                <a:schemeClr val="bg1"/>
              </a:solidFill>
            </a:endParaRPr>
          </a:p>
          <a:p>
            <a:r>
              <a:rPr lang="en-US" sz="1400" dirty="0">
                <a:solidFill>
                  <a:schemeClr val="bg1"/>
                </a:solidFill>
              </a:rPr>
              <a:t>Python | Pandas </a:t>
            </a:r>
            <a:r>
              <a:rPr lang="en-US" sz="1400" dirty="0" err="1">
                <a:solidFill>
                  <a:schemeClr val="bg1"/>
                </a:solidFill>
              </a:rPr>
              <a:t>DataFrame</a:t>
            </a:r>
            <a:r>
              <a:rPr lang="en-US" sz="1400" dirty="0">
                <a:solidFill>
                  <a:schemeClr val="bg1"/>
                </a:solidFill>
              </a:rPr>
              <a:t>. (n.d.). Retrieved from https://www.geeksforgeeks.org/python-pandas-dataframe/</a:t>
            </a:r>
          </a:p>
          <a:p>
            <a:endParaRPr lang="en-US" sz="1400" dirty="0">
              <a:solidFill>
                <a:schemeClr val="bg1"/>
              </a:solidFill>
            </a:endParaRPr>
          </a:p>
          <a:p>
            <a:r>
              <a:rPr lang="en-US" sz="1400" dirty="0">
                <a:solidFill>
                  <a:schemeClr val="bg1"/>
                </a:solidFill>
              </a:rPr>
              <a:t>Sharma, M. (2018, November 3). Data Visualization using Seaborn. Retrieved from https://towardsdatascience.com/data-visualization-using-seaborn-fc24db95a850</a:t>
            </a:r>
          </a:p>
          <a:p>
            <a:endParaRPr lang="en-US" sz="1400" dirty="0">
              <a:solidFill>
                <a:schemeClr val="bg1"/>
              </a:solidFill>
            </a:endParaRPr>
          </a:p>
          <a:p>
            <a:r>
              <a:rPr lang="en-US" sz="1400" dirty="0">
                <a:solidFill>
                  <a:schemeClr val="bg1"/>
                </a:solidFill>
              </a:rPr>
              <a:t>Style sheets reference — Matplotlib 3.1.1 documentation. (n.d.). Retrieved from https://matplotlib.org/3.1.1/gallery/style_sheets/style_sheets_reference.html</a:t>
            </a:r>
          </a:p>
          <a:p>
            <a:endParaRPr lang="en-US" sz="1400" dirty="0">
              <a:solidFill>
                <a:schemeClr val="bg1"/>
              </a:solidFill>
            </a:endParaRPr>
          </a:p>
          <a:p>
            <a:r>
              <a:rPr lang="en-US" sz="1400" dirty="0" err="1">
                <a:solidFill>
                  <a:schemeClr val="bg1"/>
                </a:solidFill>
              </a:rPr>
              <a:t>Summarising</a:t>
            </a:r>
            <a:r>
              <a:rPr lang="en-US" sz="1400" dirty="0">
                <a:solidFill>
                  <a:schemeClr val="bg1"/>
                </a:solidFill>
              </a:rPr>
              <a:t>, Aggregating, and Grouping data in Python Pandas. (2019, October 6). Retrieved from https://www.shanelynn.ie/summarising-aggregation-and-grouping-data-in-python-pandas/</a:t>
            </a:r>
          </a:p>
        </p:txBody>
      </p:sp>
      <p:pic>
        <p:nvPicPr>
          <p:cNvPr id="3" name="Audio 2">
            <a:hlinkClick r:id="" action="ppaction://media"/>
            <a:extLst>
              <a:ext uri="{FF2B5EF4-FFF2-40B4-BE49-F238E27FC236}">
                <a16:creationId xmlns:a16="http://schemas.microsoft.com/office/drawing/2014/main" id="{3AF471C2-DB6E-465E-9245-5FBBD8EA51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0313565"/>
      </p:ext>
    </p:extLst>
  </p:cSld>
  <p:clrMapOvr>
    <a:masterClrMapping/>
  </p:clrMapOvr>
  <mc:AlternateContent xmlns:mc="http://schemas.openxmlformats.org/markup-compatibility/2006">
    <mc:Choice xmlns:p14="http://schemas.microsoft.com/office/powerpoint/2010/main" Requires="p14">
      <p:transition spd="slow" p14:dur="2000" advTm="17633"/>
    </mc:Choice>
    <mc:Fallback>
      <p:transition spd="slow" advTm="1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21407743-CEB9-45EB-8F2F-81445CA3A9E4}"/>
              </a:ext>
            </a:extLst>
          </p:cNvPr>
          <p:cNvSpPr>
            <a:spLocks noEditPoints="1"/>
          </p:cNvSpPr>
          <p:nvPr/>
        </p:nvSpPr>
        <p:spPr bwMode="auto">
          <a:xfrm>
            <a:off x="616173" y="468597"/>
            <a:ext cx="10723120" cy="5807075"/>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solidFill>
            <a:schemeClr val="accent6">
              <a:lumMod val="20000"/>
              <a:lumOff val="80000"/>
              <a:alpha val="14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679717" y="214067"/>
            <a:ext cx="1065957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Denver Crime Analysis Project Stages </a:t>
            </a:r>
          </a:p>
        </p:txBody>
      </p:sp>
      <p:grpSp>
        <p:nvGrpSpPr>
          <p:cNvPr id="3" name="Group 2">
            <a:extLst>
              <a:ext uri="{FF2B5EF4-FFF2-40B4-BE49-F238E27FC236}">
                <a16:creationId xmlns:a16="http://schemas.microsoft.com/office/drawing/2014/main" id="{E7286D22-9DE8-4EF4-8B56-7E83C578F31F}"/>
              </a:ext>
            </a:extLst>
          </p:cNvPr>
          <p:cNvGrpSpPr/>
          <p:nvPr/>
        </p:nvGrpSpPr>
        <p:grpSpPr>
          <a:xfrm>
            <a:off x="1366329" y="2240761"/>
            <a:ext cx="9308442" cy="2119841"/>
            <a:chOff x="1195937" y="2330450"/>
            <a:chExt cx="9308442" cy="2119841"/>
          </a:xfrm>
          <a:gradFill>
            <a:gsLst>
              <a:gs pos="77000">
                <a:schemeClr val="accent4"/>
              </a:gs>
              <a:gs pos="37180">
                <a:schemeClr val="accent2"/>
              </a:gs>
              <a:gs pos="26000">
                <a:schemeClr val="accent2"/>
              </a:gs>
              <a:gs pos="15000">
                <a:schemeClr val="accent1"/>
              </a:gs>
              <a:gs pos="100000">
                <a:schemeClr val="accent6"/>
              </a:gs>
              <a:gs pos="50439">
                <a:schemeClr val="accent5"/>
              </a:gs>
              <a:gs pos="70000">
                <a:schemeClr val="accent4"/>
              </a:gs>
            </a:gsLst>
            <a:lin ang="0" scaled="0"/>
          </a:gradFill>
        </p:grpSpPr>
        <p:sp>
          <p:nvSpPr>
            <p:cNvPr id="7" name="Block Arc 6">
              <a:extLst>
                <a:ext uri="{FF2B5EF4-FFF2-40B4-BE49-F238E27FC236}">
                  <a16:creationId xmlns:a16="http://schemas.microsoft.com/office/drawing/2014/main" id="{B5FF9505-EFF1-453B-97EE-36B722B62691}"/>
                </a:ext>
              </a:extLst>
            </p:cNvPr>
            <p:cNvSpPr/>
            <p:nvPr/>
          </p:nvSpPr>
          <p:spPr>
            <a:xfrm>
              <a:off x="1195937" y="23431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08CC3C3-CFC4-436F-8DE1-872FAD37BCA3}"/>
                </a:ext>
              </a:extLst>
            </p:cNvPr>
            <p:cNvSpPr/>
            <p:nvPr/>
          </p:nvSpPr>
          <p:spPr>
            <a:xfrm rot="10800000">
              <a:off x="2999799" y="236220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9" name="Block Arc 18">
              <a:extLst>
                <a:ext uri="{FF2B5EF4-FFF2-40B4-BE49-F238E27FC236}">
                  <a16:creationId xmlns:a16="http://schemas.microsoft.com/office/drawing/2014/main" id="{0ED5E047-8BAA-4B2C-A044-4D81951087A1}"/>
                </a:ext>
              </a:extLst>
            </p:cNvPr>
            <p:cNvSpPr/>
            <p:nvPr/>
          </p:nvSpPr>
          <p:spPr>
            <a:xfrm>
              <a:off x="4806113" y="23304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0" name="Block Arc 19">
              <a:extLst>
                <a:ext uri="{FF2B5EF4-FFF2-40B4-BE49-F238E27FC236}">
                  <a16:creationId xmlns:a16="http://schemas.microsoft.com/office/drawing/2014/main" id="{230BC184-8FBA-4E6F-9EB7-F5AE6A963535}"/>
                </a:ext>
              </a:extLst>
            </p:cNvPr>
            <p:cNvSpPr/>
            <p:nvPr/>
          </p:nvSpPr>
          <p:spPr>
            <a:xfrm rot="10800000">
              <a:off x="6609975" y="236220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1" name="Block Arc 20">
              <a:extLst>
                <a:ext uri="{FF2B5EF4-FFF2-40B4-BE49-F238E27FC236}">
                  <a16:creationId xmlns:a16="http://schemas.microsoft.com/office/drawing/2014/main" id="{D93A110D-D066-4ED3-B856-FE553DD645DD}"/>
                </a:ext>
              </a:extLst>
            </p:cNvPr>
            <p:cNvSpPr/>
            <p:nvPr/>
          </p:nvSpPr>
          <p:spPr>
            <a:xfrm>
              <a:off x="8416289" y="23304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2E80B3B3-8BF0-4942-AE74-AEC342F37D9E}"/>
              </a:ext>
            </a:extLst>
          </p:cNvPr>
          <p:cNvSpPr txBox="1"/>
          <p:nvPr/>
        </p:nvSpPr>
        <p:spPr>
          <a:xfrm>
            <a:off x="17026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01</a:t>
            </a:r>
            <a:endParaRPr kumimoji="0" lang="en-GB" sz="65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4" name="TextBox 23">
            <a:extLst>
              <a:ext uri="{FF2B5EF4-FFF2-40B4-BE49-F238E27FC236}">
                <a16:creationId xmlns:a16="http://schemas.microsoft.com/office/drawing/2014/main" id="{F37CF925-78CF-479D-B8A1-20288EB49DDF}"/>
              </a:ext>
            </a:extLst>
          </p:cNvPr>
          <p:cNvSpPr txBox="1"/>
          <p:nvPr/>
        </p:nvSpPr>
        <p:spPr>
          <a:xfrm>
            <a:off x="35314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42AFB6"/>
                </a:solidFill>
                <a:effectLst/>
                <a:uLnTx/>
                <a:uFillTx/>
                <a:latin typeface="Open Sans" panose="020B0606030504020204" pitchFamily="34" charset="0"/>
                <a:ea typeface="+mn-ea"/>
                <a:cs typeface="+mn-cs"/>
              </a:rPr>
              <a:t>02</a:t>
            </a:r>
            <a:endParaRPr kumimoji="0" lang="en-GB" sz="6500" b="1" i="0" u="none" strike="noStrike" kern="1200" cap="none" spc="0" normalizeH="0" baseline="0" noProof="0" dirty="0">
              <a:ln>
                <a:noFill/>
              </a:ln>
              <a:solidFill>
                <a:srgbClr val="42AFB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5" name="TextBox 24">
            <a:extLst>
              <a:ext uri="{FF2B5EF4-FFF2-40B4-BE49-F238E27FC236}">
                <a16:creationId xmlns:a16="http://schemas.microsoft.com/office/drawing/2014/main" id="{EDAAFE08-A5B0-4C02-A6A8-B79929DAE499}"/>
              </a:ext>
            </a:extLst>
          </p:cNvPr>
          <p:cNvSpPr txBox="1"/>
          <p:nvPr/>
        </p:nvSpPr>
        <p:spPr>
          <a:xfrm>
            <a:off x="5372916" y="27385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FCB414"/>
                </a:solidFill>
                <a:effectLst/>
                <a:uLnTx/>
                <a:uFillTx/>
                <a:latin typeface="Open Sans" panose="020B0606030504020204" pitchFamily="34" charset="0"/>
                <a:ea typeface="+mn-ea"/>
                <a:cs typeface="+mn-cs"/>
              </a:rPr>
              <a:t>03</a:t>
            </a:r>
            <a:endParaRPr kumimoji="0" lang="en-GB" sz="6500" b="1" i="0" u="none" strike="noStrike" kern="1200" cap="none" spc="0" normalizeH="0" baseline="0" noProof="0" dirty="0">
              <a:ln>
                <a:noFill/>
              </a:ln>
              <a:solidFill>
                <a:srgbClr val="FCB41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6" name="TextBox 25">
            <a:extLst>
              <a:ext uri="{FF2B5EF4-FFF2-40B4-BE49-F238E27FC236}">
                <a16:creationId xmlns:a16="http://schemas.microsoft.com/office/drawing/2014/main" id="{2540E7B3-9802-4659-A35B-B3F5A15CCCBB}"/>
              </a:ext>
            </a:extLst>
          </p:cNvPr>
          <p:cNvSpPr txBox="1"/>
          <p:nvPr/>
        </p:nvSpPr>
        <p:spPr>
          <a:xfrm>
            <a:off x="71382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CB1B4A"/>
                </a:solidFill>
                <a:effectLst/>
                <a:uLnTx/>
                <a:uFillTx/>
                <a:latin typeface="Open Sans" panose="020B0606030504020204" pitchFamily="34" charset="0"/>
                <a:ea typeface="+mn-ea"/>
                <a:cs typeface="+mn-cs"/>
              </a:rPr>
              <a:t>04</a:t>
            </a:r>
            <a:endParaRPr kumimoji="0" lang="en-GB" sz="6500" b="1" i="0" u="none" strike="noStrike" kern="1200" cap="none" spc="0" normalizeH="0" baseline="0" noProof="0" dirty="0">
              <a:ln>
                <a:noFill/>
              </a:ln>
              <a:solidFill>
                <a:srgbClr val="CB1B4A"/>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7" name="TextBox 26">
            <a:extLst>
              <a:ext uri="{FF2B5EF4-FFF2-40B4-BE49-F238E27FC236}">
                <a16:creationId xmlns:a16="http://schemas.microsoft.com/office/drawing/2014/main" id="{9047EA5D-1BD3-48BA-9EFA-6D7FC06A3E59}"/>
              </a:ext>
            </a:extLst>
          </p:cNvPr>
          <p:cNvSpPr txBox="1"/>
          <p:nvPr/>
        </p:nvSpPr>
        <p:spPr>
          <a:xfrm>
            <a:off x="8990181"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007A7D"/>
                </a:solidFill>
                <a:effectLst/>
                <a:uLnTx/>
                <a:uFillTx/>
                <a:latin typeface="Open Sans" panose="020B0606030504020204" pitchFamily="34" charset="0"/>
                <a:ea typeface="+mn-ea"/>
                <a:cs typeface="+mn-cs"/>
              </a:rPr>
              <a:t>05</a:t>
            </a:r>
            <a:endParaRPr kumimoji="0" lang="en-GB" sz="6500" b="1" i="0" u="none" strike="noStrike" kern="1200" cap="none" spc="0" normalizeH="0" baseline="0" noProof="0" dirty="0">
              <a:ln>
                <a:noFill/>
              </a:ln>
              <a:solidFill>
                <a:srgbClr val="007A7D"/>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a16="http://schemas.microsoft.com/office/drawing/2014/main" id="{F3B309C9-7371-48A4-874A-0320AB7F3ABF}"/>
              </a:ext>
            </a:extLst>
          </p:cNvPr>
          <p:cNvSpPr txBox="1"/>
          <p:nvPr/>
        </p:nvSpPr>
        <p:spPr>
          <a:xfrm>
            <a:off x="1575187" y="4617537"/>
            <a:ext cx="187923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Obtain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FB7BA38F-3185-4612-92C5-35278501C321}"/>
              </a:ext>
            </a:extLst>
          </p:cNvPr>
          <p:cNvSpPr txBox="1"/>
          <p:nvPr/>
        </p:nvSpPr>
        <p:spPr>
          <a:xfrm>
            <a:off x="3378587" y="11758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Scrub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TextBox 30">
            <a:extLst>
              <a:ext uri="{FF2B5EF4-FFF2-40B4-BE49-F238E27FC236}">
                <a16:creationId xmlns:a16="http://schemas.microsoft.com/office/drawing/2014/main" id="{E2B90775-942F-4C28-BE88-9079E16266D8}"/>
              </a:ext>
            </a:extLst>
          </p:cNvPr>
          <p:cNvSpPr txBox="1"/>
          <p:nvPr/>
        </p:nvSpPr>
        <p:spPr>
          <a:xfrm>
            <a:off x="5194687" y="46175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Explore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2" name="TextBox 31">
            <a:extLst>
              <a:ext uri="{FF2B5EF4-FFF2-40B4-BE49-F238E27FC236}">
                <a16:creationId xmlns:a16="http://schemas.microsoft.com/office/drawing/2014/main" id="{A5C4E8A6-7921-4944-807C-D9C67259D1BE}"/>
              </a:ext>
            </a:extLst>
          </p:cNvPr>
          <p:cNvSpPr txBox="1"/>
          <p:nvPr/>
        </p:nvSpPr>
        <p:spPr>
          <a:xfrm>
            <a:off x="8915787" y="46175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Interpret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 name="TextBox 32">
            <a:extLst>
              <a:ext uri="{FF2B5EF4-FFF2-40B4-BE49-F238E27FC236}">
                <a16:creationId xmlns:a16="http://schemas.microsoft.com/office/drawing/2014/main" id="{3F7EB3C8-2E10-4D44-99EF-B1C2D795677D}"/>
              </a:ext>
            </a:extLst>
          </p:cNvPr>
          <p:cNvSpPr txBox="1"/>
          <p:nvPr/>
        </p:nvSpPr>
        <p:spPr>
          <a:xfrm>
            <a:off x="6947287" y="11758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Model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87FD51E9-136B-4BB4-8D8F-E4F8E66BA129}"/>
              </a:ext>
            </a:extLst>
          </p:cNvPr>
          <p:cNvSpPr txBox="1"/>
          <p:nvPr/>
        </p:nvSpPr>
        <p:spPr>
          <a:xfrm>
            <a:off x="1897712"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a:t>
            </a:r>
          </a:p>
        </p:txBody>
      </p:sp>
      <p:sp>
        <p:nvSpPr>
          <p:cNvPr id="34" name="TextBox 33">
            <a:extLst>
              <a:ext uri="{FF2B5EF4-FFF2-40B4-BE49-F238E27FC236}">
                <a16:creationId xmlns:a16="http://schemas.microsoft.com/office/drawing/2014/main" id="{FE9E302D-CE06-45DC-AFEA-66F161A491D0}"/>
              </a:ext>
            </a:extLst>
          </p:cNvPr>
          <p:cNvSpPr txBox="1"/>
          <p:nvPr/>
        </p:nvSpPr>
        <p:spPr>
          <a:xfrm>
            <a:off x="3641913"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S</a:t>
            </a:r>
          </a:p>
        </p:txBody>
      </p:sp>
      <p:sp>
        <p:nvSpPr>
          <p:cNvPr id="35" name="TextBox 34">
            <a:extLst>
              <a:ext uri="{FF2B5EF4-FFF2-40B4-BE49-F238E27FC236}">
                <a16:creationId xmlns:a16="http://schemas.microsoft.com/office/drawing/2014/main" id="{E6D188EC-2856-48EB-B24C-A71CECE2C589}"/>
              </a:ext>
            </a:extLst>
          </p:cNvPr>
          <p:cNvSpPr txBox="1"/>
          <p:nvPr/>
        </p:nvSpPr>
        <p:spPr>
          <a:xfrm>
            <a:off x="5372916"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a:t>
            </a:r>
          </a:p>
        </p:txBody>
      </p:sp>
      <p:sp>
        <p:nvSpPr>
          <p:cNvPr id="38" name="TextBox 37">
            <a:extLst>
              <a:ext uri="{FF2B5EF4-FFF2-40B4-BE49-F238E27FC236}">
                <a16:creationId xmlns:a16="http://schemas.microsoft.com/office/drawing/2014/main" id="{DC3BEC3A-379B-49CD-8FB8-C21F8FA925B3}"/>
              </a:ext>
            </a:extLst>
          </p:cNvPr>
          <p:cNvSpPr txBox="1"/>
          <p:nvPr/>
        </p:nvSpPr>
        <p:spPr>
          <a:xfrm>
            <a:off x="7134531"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a:t>
            </a:r>
          </a:p>
        </p:txBody>
      </p:sp>
      <p:sp>
        <p:nvSpPr>
          <p:cNvPr id="39" name="TextBox 38">
            <a:extLst>
              <a:ext uri="{FF2B5EF4-FFF2-40B4-BE49-F238E27FC236}">
                <a16:creationId xmlns:a16="http://schemas.microsoft.com/office/drawing/2014/main" id="{8C84308F-9D5A-4189-B639-4E61F82577CE}"/>
              </a:ext>
            </a:extLst>
          </p:cNvPr>
          <p:cNvSpPr txBox="1"/>
          <p:nvPr/>
        </p:nvSpPr>
        <p:spPr>
          <a:xfrm>
            <a:off x="8844115"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N</a:t>
            </a:r>
          </a:p>
        </p:txBody>
      </p:sp>
      <p:pic>
        <p:nvPicPr>
          <p:cNvPr id="6" name="Audio 5">
            <a:hlinkClick r:id="" action="ppaction://media"/>
            <a:extLst>
              <a:ext uri="{FF2B5EF4-FFF2-40B4-BE49-F238E27FC236}">
                <a16:creationId xmlns:a16="http://schemas.microsoft.com/office/drawing/2014/main" id="{DDC5BC3C-06B5-4354-86E9-4D3DA42483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976673135"/>
      </p:ext>
    </p:extLst>
  </p:cSld>
  <p:clrMapOvr>
    <a:masterClrMapping/>
  </p:clrMapOvr>
  <mc:AlternateContent xmlns:mc="http://schemas.openxmlformats.org/markup-compatibility/2006">
    <mc:Choice xmlns:p14="http://schemas.microsoft.com/office/powerpoint/2010/main" Requires="p14">
      <p:transition spd="slow" p14:dur="2000" advTm="50778"/>
    </mc:Choice>
    <mc:Fallback>
      <p:transition spd="slow" advTm="5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3650BAF-1624-4F46-81C3-F83D7B775E8B}"/>
              </a:ext>
            </a:extLst>
          </p:cNvPr>
          <p:cNvGrpSpPr/>
          <p:nvPr/>
        </p:nvGrpSpPr>
        <p:grpSpPr>
          <a:xfrm>
            <a:off x="8405129" y="4124016"/>
            <a:ext cx="2581657" cy="2137049"/>
            <a:chOff x="8405129" y="4124016"/>
            <a:chExt cx="2581657" cy="2137049"/>
          </a:xfrm>
        </p:grpSpPr>
        <p:sp>
          <p:nvSpPr>
            <p:cNvPr id="65" name="Rectangle 64">
              <a:extLst>
                <a:ext uri="{FF2B5EF4-FFF2-40B4-BE49-F238E27FC236}">
                  <a16:creationId xmlns:a16="http://schemas.microsoft.com/office/drawing/2014/main" id="{F60785E1-920B-4EE8-9BC6-3746616CC910}"/>
                </a:ext>
              </a:extLst>
            </p:cNvPr>
            <p:cNvSpPr/>
            <p:nvPr/>
          </p:nvSpPr>
          <p:spPr>
            <a:xfrm>
              <a:off x="8405129" y="4124016"/>
              <a:ext cx="2581657" cy="210813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8DC2590-32A9-4AC3-A758-CB767519188D}"/>
                </a:ext>
              </a:extLst>
            </p:cNvPr>
            <p:cNvSpPr/>
            <p:nvPr/>
          </p:nvSpPr>
          <p:spPr>
            <a:xfrm>
              <a:off x="8405129" y="6181416"/>
              <a:ext cx="2581657" cy="79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644E2700-6F9A-4B13-83EB-C99A694DB168}"/>
              </a:ext>
            </a:extLst>
          </p:cNvPr>
          <p:cNvGrpSpPr/>
          <p:nvPr/>
        </p:nvGrpSpPr>
        <p:grpSpPr>
          <a:xfrm>
            <a:off x="1220085" y="4124016"/>
            <a:ext cx="2581657" cy="2137049"/>
            <a:chOff x="1220085" y="4124016"/>
            <a:chExt cx="2581657" cy="2137049"/>
          </a:xfrm>
        </p:grpSpPr>
        <p:sp>
          <p:nvSpPr>
            <p:cNvPr id="61" name="Rectangle 60">
              <a:extLst>
                <a:ext uri="{FF2B5EF4-FFF2-40B4-BE49-F238E27FC236}">
                  <a16:creationId xmlns:a16="http://schemas.microsoft.com/office/drawing/2014/main" id="{081ED8F9-FA35-46E4-A111-6E26EEF77E2D}"/>
                </a:ext>
              </a:extLst>
            </p:cNvPr>
            <p:cNvSpPr/>
            <p:nvPr/>
          </p:nvSpPr>
          <p:spPr>
            <a:xfrm>
              <a:off x="1220085" y="4124016"/>
              <a:ext cx="2581657" cy="2108130"/>
            </a:xfrm>
            <a:prstGeom prst="rect">
              <a:avLst/>
            </a:prstGeom>
            <a:solidFill>
              <a:schemeClr val="accent5">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B10E3E3-BD8F-40FF-8E28-66FEC53D2FE3}"/>
                </a:ext>
              </a:extLst>
            </p:cNvPr>
            <p:cNvSpPr/>
            <p:nvPr/>
          </p:nvSpPr>
          <p:spPr>
            <a:xfrm>
              <a:off x="1220085" y="6181416"/>
              <a:ext cx="2581657" cy="79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758A07F6-9686-4B7B-87BB-CDD861143399}"/>
              </a:ext>
            </a:extLst>
          </p:cNvPr>
          <p:cNvGrpSpPr/>
          <p:nvPr/>
        </p:nvGrpSpPr>
        <p:grpSpPr>
          <a:xfrm>
            <a:off x="4442938" y="4124016"/>
            <a:ext cx="3320995" cy="2137049"/>
            <a:chOff x="4442938" y="4124016"/>
            <a:chExt cx="3320995" cy="2137049"/>
          </a:xfrm>
        </p:grpSpPr>
        <p:sp>
          <p:nvSpPr>
            <p:cNvPr id="62" name="Rectangle 61">
              <a:extLst>
                <a:ext uri="{FF2B5EF4-FFF2-40B4-BE49-F238E27FC236}">
                  <a16:creationId xmlns:a16="http://schemas.microsoft.com/office/drawing/2014/main" id="{87210F91-94DD-45E7-B551-F12A6A500EBA}"/>
                </a:ext>
              </a:extLst>
            </p:cNvPr>
            <p:cNvSpPr/>
            <p:nvPr/>
          </p:nvSpPr>
          <p:spPr>
            <a:xfrm>
              <a:off x="4442938" y="4124016"/>
              <a:ext cx="3320995" cy="2108130"/>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8C069E6-A4D4-4420-9161-D0167DC96E62}"/>
                </a:ext>
              </a:extLst>
            </p:cNvPr>
            <p:cNvSpPr/>
            <p:nvPr/>
          </p:nvSpPr>
          <p:spPr>
            <a:xfrm>
              <a:off x="4442938" y="6181416"/>
              <a:ext cx="3320995" cy="7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9B8C1B79-74CD-4966-8BAA-84F8C87CB299}"/>
              </a:ext>
            </a:extLst>
          </p:cNvPr>
          <p:cNvSpPr/>
          <p:nvPr/>
        </p:nvSpPr>
        <p:spPr>
          <a:xfrm>
            <a:off x="888390" y="0"/>
            <a:ext cx="10344572" cy="403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66288A5-37A7-479D-9050-4535FE30645D}"/>
              </a:ext>
            </a:extLst>
          </p:cNvPr>
          <p:cNvSpPr txBox="1"/>
          <p:nvPr/>
        </p:nvSpPr>
        <p:spPr>
          <a:xfrm>
            <a:off x="779522" y="377951"/>
            <a:ext cx="1066760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Obtain The Data</a:t>
            </a:r>
          </a:p>
        </p:txBody>
      </p:sp>
      <p:sp>
        <p:nvSpPr>
          <p:cNvPr id="45" name="TextBox 44">
            <a:extLst>
              <a:ext uri="{FF2B5EF4-FFF2-40B4-BE49-F238E27FC236}">
                <a16:creationId xmlns:a16="http://schemas.microsoft.com/office/drawing/2014/main" id="{B62E3419-C206-4079-9AA5-799CD00C1D70}"/>
              </a:ext>
            </a:extLst>
          </p:cNvPr>
          <p:cNvSpPr txBox="1"/>
          <p:nvPr/>
        </p:nvSpPr>
        <p:spPr>
          <a:xfrm>
            <a:off x="1404267" y="4785666"/>
            <a:ext cx="221329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Date Time stamped data of specific incidents</a:t>
            </a:r>
          </a:p>
        </p:txBody>
      </p:sp>
      <p:sp>
        <p:nvSpPr>
          <p:cNvPr id="63" name="TextBox 62">
            <a:extLst>
              <a:ext uri="{FF2B5EF4-FFF2-40B4-BE49-F238E27FC236}">
                <a16:creationId xmlns:a16="http://schemas.microsoft.com/office/drawing/2014/main" id="{9048923B-EAEA-4E61-B955-870AB6AF7FD5}"/>
              </a:ext>
            </a:extLst>
          </p:cNvPr>
          <p:cNvSpPr txBox="1"/>
          <p:nvPr/>
        </p:nvSpPr>
        <p:spPr>
          <a:xfrm>
            <a:off x="4442938" y="4780988"/>
            <a:ext cx="3306123"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rPr>
              <a:t>2010 neighborhood statistics</a:t>
            </a:r>
            <a:r>
              <a:rPr kumimoji="0" lang="en-US" sz="1400" b="0" i="0" u="none" strike="noStrike" kern="1200" cap="none" spc="0" normalizeH="0" noProof="0" dirty="0">
                <a:ln>
                  <a:noFill/>
                </a:ln>
                <a:solidFill>
                  <a:srgbClr val="FFFFFF"/>
                </a:solidFill>
                <a:effectLst/>
                <a:uLnTx/>
                <a:uFillTx/>
                <a:latin typeface="Open Sans" panose="020B0606030504020204" pitchFamily="34" charset="0"/>
              </a:rPr>
              <a:t> of resident demographics and occupancy</a:t>
            </a:r>
            <a:endParaRPr kumimoji="0" lang="en-GB" sz="1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6" name="TextBox 65">
            <a:extLst>
              <a:ext uri="{FF2B5EF4-FFF2-40B4-BE49-F238E27FC236}">
                <a16:creationId xmlns:a16="http://schemas.microsoft.com/office/drawing/2014/main" id="{DCBB3AEA-D880-4943-A29B-CF20AFBF92E2}"/>
              </a:ext>
            </a:extLst>
          </p:cNvPr>
          <p:cNvSpPr txBox="1"/>
          <p:nvPr/>
        </p:nvSpPr>
        <p:spPr>
          <a:xfrm>
            <a:off x="8405129" y="4780988"/>
            <a:ext cx="256678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rPr>
              <a:t>Catalog of criminal and non-criminal</a:t>
            </a:r>
            <a:r>
              <a:rPr kumimoji="0" lang="en-US" sz="1400" b="0" i="0" u="none" strike="noStrike" kern="1200" cap="none" spc="0" normalizeH="0" noProof="0" dirty="0">
                <a:ln>
                  <a:noFill/>
                </a:ln>
                <a:solidFill>
                  <a:srgbClr val="FFFFFF"/>
                </a:solidFill>
                <a:effectLst/>
                <a:uLnTx/>
                <a:uFillTx/>
                <a:latin typeface="Open Sans" panose="020B0606030504020204" pitchFamily="34" charset="0"/>
              </a:rPr>
              <a:t> incident codes</a:t>
            </a:r>
            <a:endParaRPr kumimoji="0" lang="en-GB" sz="1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8" name="TextBox 37">
            <a:extLst>
              <a:ext uri="{FF2B5EF4-FFF2-40B4-BE49-F238E27FC236}">
                <a16:creationId xmlns:a16="http://schemas.microsoft.com/office/drawing/2014/main" id="{01CF5874-398A-4847-AF9F-9A212DF9BCA1}"/>
              </a:ext>
            </a:extLst>
          </p:cNvPr>
          <p:cNvSpPr txBox="1"/>
          <p:nvPr/>
        </p:nvSpPr>
        <p:spPr>
          <a:xfrm>
            <a:off x="4510428" y="4132866"/>
            <a:ext cx="320161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p>
        </p:txBody>
      </p:sp>
      <p:sp>
        <p:nvSpPr>
          <p:cNvPr id="39" name="TextBox 38">
            <a:extLst>
              <a:ext uri="{FF2B5EF4-FFF2-40B4-BE49-F238E27FC236}">
                <a16:creationId xmlns:a16="http://schemas.microsoft.com/office/drawing/2014/main" id="{E6A26AFA-2726-49BD-9D9E-FE3183459762}"/>
              </a:ext>
            </a:extLst>
          </p:cNvPr>
          <p:cNvSpPr txBox="1"/>
          <p:nvPr/>
        </p:nvSpPr>
        <p:spPr>
          <a:xfrm>
            <a:off x="902669" y="4124016"/>
            <a:ext cx="320161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Incidents</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TextBox 39">
            <a:extLst>
              <a:ext uri="{FF2B5EF4-FFF2-40B4-BE49-F238E27FC236}">
                <a16:creationId xmlns:a16="http://schemas.microsoft.com/office/drawing/2014/main" id="{7747E29B-55AD-4C46-BF41-631FCBACFD3D}"/>
              </a:ext>
            </a:extLst>
          </p:cNvPr>
          <p:cNvSpPr txBox="1"/>
          <p:nvPr/>
        </p:nvSpPr>
        <p:spPr>
          <a:xfrm>
            <a:off x="8184352" y="4124016"/>
            <a:ext cx="30486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Codes</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2" name="Oval 41">
            <a:extLst>
              <a:ext uri="{FF2B5EF4-FFF2-40B4-BE49-F238E27FC236}">
                <a16:creationId xmlns:a16="http://schemas.microsoft.com/office/drawing/2014/main" id="{3E0FDFB0-0AF5-4A10-BDDE-31E1F42BAE80}"/>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
        <p:nvSpPr>
          <p:cNvPr id="44" name="Freeform 14">
            <a:extLst>
              <a:ext uri="{FF2B5EF4-FFF2-40B4-BE49-F238E27FC236}">
                <a16:creationId xmlns:a16="http://schemas.microsoft.com/office/drawing/2014/main" id="{B2C4D080-ECDD-41CC-A951-9FEB7093276F}"/>
              </a:ext>
            </a:extLst>
          </p:cNvPr>
          <p:cNvSpPr>
            <a:spLocks/>
          </p:cNvSpPr>
          <p:nvPr/>
        </p:nvSpPr>
        <p:spPr bwMode="auto">
          <a:xfrm>
            <a:off x="1400100" y="1844588"/>
            <a:ext cx="2159935" cy="2159934"/>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15">
            <a:extLst>
              <a:ext uri="{FF2B5EF4-FFF2-40B4-BE49-F238E27FC236}">
                <a16:creationId xmlns:a16="http://schemas.microsoft.com/office/drawing/2014/main" id="{473E7DAF-14EA-4A34-9405-C73242969165}"/>
              </a:ext>
            </a:extLst>
          </p:cNvPr>
          <p:cNvSpPr>
            <a:spLocks/>
          </p:cNvSpPr>
          <p:nvPr/>
        </p:nvSpPr>
        <p:spPr bwMode="auto">
          <a:xfrm>
            <a:off x="8612084" y="1844588"/>
            <a:ext cx="2167746" cy="2152123"/>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16">
            <a:extLst>
              <a:ext uri="{FF2B5EF4-FFF2-40B4-BE49-F238E27FC236}">
                <a16:creationId xmlns:a16="http://schemas.microsoft.com/office/drawing/2014/main" id="{779FF2C2-FAFA-4A93-A452-2DA0C906A54E}"/>
              </a:ext>
            </a:extLst>
          </p:cNvPr>
          <p:cNvSpPr>
            <a:spLocks/>
          </p:cNvSpPr>
          <p:nvPr/>
        </p:nvSpPr>
        <p:spPr bwMode="auto">
          <a:xfrm>
            <a:off x="5009998" y="1844587"/>
            <a:ext cx="2152123" cy="2152123"/>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1ED254F0-04E9-4547-9032-5597F3D34324}"/>
              </a:ext>
            </a:extLst>
          </p:cNvPr>
          <p:cNvSpPr txBox="1"/>
          <p:nvPr/>
        </p:nvSpPr>
        <p:spPr>
          <a:xfrm>
            <a:off x="1220086" y="5348210"/>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512,946</a:t>
            </a:r>
          </a:p>
        </p:txBody>
      </p:sp>
      <p:sp>
        <p:nvSpPr>
          <p:cNvPr id="49" name="TextBox 48">
            <a:extLst>
              <a:ext uri="{FF2B5EF4-FFF2-40B4-BE49-F238E27FC236}">
                <a16:creationId xmlns:a16="http://schemas.microsoft.com/office/drawing/2014/main" id="{A4BC9772-F12C-49F3-BE7F-91B27229C1A5}"/>
              </a:ext>
            </a:extLst>
          </p:cNvPr>
          <p:cNvSpPr txBox="1"/>
          <p:nvPr/>
        </p:nvSpPr>
        <p:spPr>
          <a:xfrm>
            <a:off x="4777283" y="5348346"/>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78</a:t>
            </a:r>
          </a:p>
        </p:txBody>
      </p:sp>
      <p:sp>
        <p:nvSpPr>
          <p:cNvPr id="51" name="TextBox 50">
            <a:extLst>
              <a:ext uri="{FF2B5EF4-FFF2-40B4-BE49-F238E27FC236}">
                <a16:creationId xmlns:a16="http://schemas.microsoft.com/office/drawing/2014/main" id="{E2F57F7D-A532-44F0-9D82-336F4F2EF15B}"/>
              </a:ext>
            </a:extLst>
          </p:cNvPr>
          <p:cNvSpPr txBox="1"/>
          <p:nvPr/>
        </p:nvSpPr>
        <p:spPr>
          <a:xfrm>
            <a:off x="8443694" y="5348210"/>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299</a:t>
            </a:r>
          </a:p>
        </p:txBody>
      </p:sp>
      <p:pic>
        <p:nvPicPr>
          <p:cNvPr id="7" name="Audio 6">
            <a:hlinkClick r:id="" action="ppaction://media"/>
            <a:extLst>
              <a:ext uri="{FF2B5EF4-FFF2-40B4-BE49-F238E27FC236}">
                <a16:creationId xmlns:a16="http://schemas.microsoft.com/office/drawing/2014/main" id="{8C7929F4-61FA-4FB3-9DC1-3A9612BE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3147012"/>
      </p:ext>
    </p:extLst>
  </p:cSld>
  <p:clrMapOvr>
    <a:masterClrMapping/>
  </p:clrMapOvr>
  <mc:AlternateContent xmlns:mc="http://schemas.openxmlformats.org/markup-compatibility/2006">
    <mc:Choice xmlns:p14="http://schemas.microsoft.com/office/powerpoint/2010/main" Requires="p14">
      <p:transition spd="slow" p14:dur="2000" advTm="90227"/>
    </mc:Choice>
    <mc:Fallback>
      <p:transition spd="slow" advTm="9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4082FBAF-9A6D-4BA2-A387-F5E8C075442A}"/>
              </a:ext>
            </a:extLst>
          </p:cNvPr>
          <p:cNvSpPr>
            <a:spLocks noEditPoints="1"/>
          </p:cNvSpPr>
          <p:nvPr/>
        </p:nvSpPr>
        <p:spPr bwMode="auto">
          <a:xfrm>
            <a:off x="1482929" y="-820349"/>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68474FEA-B538-4BCE-AFA4-444944986FF2}"/>
              </a:ext>
            </a:extLst>
          </p:cNvPr>
          <p:cNvSpPr>
            <a:spLocks noEditPoints="1"/>
          </p:cNvSpPr>
          <p:nvPr/>
        </p:nvSpPr>
        <p:spPr bwMode="auto">
          <a:xfrm>
            <a:off x="2636972" y="-817391"/>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921AC88A-1900-40B8-85A4-E1F8E26A18F3}"/>
              </a:ext>
            </a:extLst>
          </p:cNvPr>
          <p:cNvSpPr>
            <a:spLocks noEditPoints="1"/>
          </p:cNvSpPr>
          <p:nvPr/>
        </p:nvSpPr>
        <p:spPr bwMode="auto">
          <a:xfrm>
            <a:off x="3978975" y="-820349"/>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6028230F-4368-47F7-A8F9-43DF92EAFF3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a:t>
            </a:r>
          </a:p>
        </p:txBody>
      </p:sp>
      <p:sp>
        <p:nvSpPr>
          <p:cNvPr id="10" name="TextBox 9">
            <a:extLst>
              <a:ext uri="{FF2B5EF4-FFF2-40B4-BE49-F238E27FC236}">
                <a16:creationId xmlns:a16="http://schemas.microsoft.com/office/drawing/2014/main" id="{DB0A9C50-B290-4C30-A65A-9D7AB111D154}"/>
              </a:ext>
            </a:extLst>
          </p:cNvPr>
          <p:cNvSpPr txBox="1"/>
          <p:nvPr/>
        </p:nvSpPr>
        <p:spPr>
          <a:xfrm>
            <a:off x="2492280" y="332077"/>
            <a:ext cx="745817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Scrub the Data</a:t>
            </a:r>
          </a:p>
        </p:txBody>
      </p:sp>
      <p:sp>
        <p:nvSpPr>
          <p:cNvPr id="3" name="Rectangle 2">
            <a:extLst>
              <a:ext uri="{FF2B5EF4-FFF2-40B4-BE49-F238E27FC236}">
                <a16:creationId xmlns:a16="http://schemas.microsoft.com/office/drawing/2014/main" id="{A3BE14F5-E741-4E06-99C5-A0D422F38A0F}"/>
              </a:ext>
            </a:extLst>
          </p:cNvPr>
          <p:cNvSpPr/>
          <p:nvPr/>
        </p:nvSpPr>
        <p:spPr>
          <a:xfrm>
            <a:off x="1249021" y="2644554"/>
            <a:ext cx="3876040" cy="2958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4">
            <a:extLst>
              <a:ext uri="{FF2B5EF4-FFF2-40B4-BE49-F238E27FC236}">
                <a16:creationId xmlns:a16="http://schemas.microsoft.com/office/drawing/2014/main" id="{78F55AD6-A215-4065-ABA9-92DF29C7DC14}"/>
              </a:ext>
            </a:extLst>
          </p:cNvPr>
          <p:cNvSpPr>
            <a:spLocks/>
          </p:cNvSpPr>
          <p:nvPr/>
        </p:nvSpPr>
        <p:spPr bwMode="auto">
          <a:xfrm>
            <a:off x="634300" y="1395920"/>
            <a:ext cx="1285068" cy="1349233"/>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15">
            <a:extLst>
              <a:ext uri="{FF2B5EF4-FFF2-40B4-BE49-F238E27FC236}">
                <a16:creationId xmlns:a16="http://schemas.microsoft.com/office/drawing/2014/main" id="{96DB43D3-7C69-463F-968C-0B31AE48045A}"/>
              </a:ext>
            </a:extLst>
          </p:cNvPr>
          <p:cNvSpPr>
            <a:spLocks/>
          </p:cNvSpPr>
          <p:nvPr/>
        </p:nvSpPr>
        <p:spPr bwMode="auto">
          <a:xfrm>
            <a:off x="3409149" y="1381363"/>
            <a:ext cx="1289715" cy="134435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16">
            <a:extLst>
              <a:ext uri="{FF2B5EF4-FFF2-40B4-BE49-F238E27FC236}">
                <a16:creationId xmlns:a16="http://schemas.microsoft.com/office/drawing/2014/main" id="{62D205C8-7E20-401D-A51E-1E48B21C98EC}"/>
              </a:ext>
            </a:extLst>
          </p:cNvPr>
          <p:cNvSpPr>
            <a:spLocks/>
          </p:cNvSpPr>
          <p:nvPr/>
        </p:nvSpPr>
        <p:spPr bwMode="auto">
          <a:xfrm>
            <a:off x="2054897" y="1381363"/>
            <a:ext cx="1280420" cy="134435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307D829-93ED-4D70-B281-1D6E59F24C72}"/>
              </a:ext>
            </a:extLst>
          </p:cNvPr>
          <p:cNvSpPr txBox="1"/>
          <p:nvPr/>
        </p:nvSpPr>
        <p:spPr>
          <a:xfrm rot="1416998">
            <a:off x="634299" y="1910181"/>
            <a:ext cx="12850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Incidents</a:t>
            </a:r>
            <a:endParaRPr kumimoji="0" lang="en-GB" sz="16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2C730247-3F5D-455C-AD66-C41FF8B0D6A6}"/>
              </a:ext>
            </a:extLst>
          </p:cNvPr>
          <p:cNvSpPr txBox="1"/>
          <p:nvPr/>
        </p:nvSpPr>
        <p:spPr>
          <a:xfrm rot="21162921">
            <a:off x="1967358" y="1800582"/>
            <a:ext cx="13417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Demography</a:t>
            </a:r>
            <a:endParaRPr kumimoji="0" lang="en-GB"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0" name="TextBox 29">
            <a:extLst>
              <a:ext uri="{FF2B5EF4-FFF2-40B4-BE49-F238E27FC236}">
                <a16:creationId xmlns:a16="http://schemas.microsoft.com/office/drawing/2014/main" id="{2E0E3568-3EBB-4FDB-A906-C7B7679CB1C5}"/>
              </a:ext>
            </a:extLst>
          </p:cNvPr>
          <p:cNvSpPr txBox="1"/>
          <p:nvPr/>
        </p:nvSpPr>
        <p:spPr>
          <a:xfrm rot="21258070">
            <a:off x="3579536" y="1881599"/>
            <a:ext cx="13417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Codes</a:t>
            </a:r>
            <a:endParaRPr kumimoji="0" lang="en-GB" sz="16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Freeform 5">
            <a:extLst>
              <a:ext uri="{FF2B5EF4-FFF2-40B4-BE49-F238E27FC236}">
                <a16:creationId xmlns:a16="http://schemas.microsoft.com/office/drawing/2014/main" id="{30F41225-EDCA-4BB9-8FB1-C4F4867A45CF}"/>
              </a:ext>
            </a:extLst>
          </p:cNvPr>
          <p:cNvSpPr>
            <a:spLocks/>
          </p:cNvSpPr>
          <p:nvPr/>
        </p:nvSpPr>
        <p:spPr bwMode="auto">
          <a:xfrm>
            <a:off x="638620" y="2912262"/>
            <a:ext cx="4261462" cy="3613661"/>
          </a:xfrm>
          <a:custGeom>
            <a:avLst/>
            <a:gdLst>
              <a:gd name="T0" fmla="*/ 0 w 512"/>
              <a:gd name="T1" fmla="*/ 0 h 405"/>
              <a:gd name="T2" fmla="*/ 25 w 512"/>
              <a:gd name="T3" fmla="*/ 0 h 405"/>
              <a:gd name="T4" fmla="*/ 461 w 512"/>
              <a:gd name="T5" fmla="*/ 0 h 405"/>
              <a:gd name="T6" fmla="*/ 512 w 512"/>
              <a:gd name="T7" fmla="*/ 0 h 405"/>
              <a:gd name="T8" fmla="*/ 410 w 512"/>
              <a:gd name="T9" fmla="*/ 121 h 405"/>
              <a:gd name="T10" fmla="*/ 321 w 512"/>
              <a:gd name="T11" fmla="*/ 228 h 405"/>
              <a:gd name="T12" fmla="*/ 319 w 512"/>
              <a:gd name="T13" fmla="*/ 237 h 405"/>
              <a:gd name="T14" fmla="*/ 319 w 512"/>
              <a:gd name="T15" fmla="*/ 348 h 405"/>
              <a:gd name="T16" fmla="*/ 313 w 512"/>
              <a:gd name="T17" fmla="*/ 356 h 405"/>
              <a:gd name="T18" fmla="*/ 246 w 512"/>
              <a:gd name="T19" fmla="*/ 383 h 405"/>
              <a:gd name="T20" fmla="*/ 194 w 512"/>
              <a:gd name="T21" fmla="*/ 405 h 405"/>
              <a:gd name="T22" fmla="*/ 194 w 512"/>
              <a:gd name="T23" fmla="*/ 398 h 405"/>
              <a:gd name="T24" fmla="*/ 194 w 512"/>
              <a:gd name="T25" fmla="*/ 237 h 405"/>
              <a:gd name="T26" fmla="*/ 190 w 512"/>
              <a:gd name="T27" fmla="*/ 226 h 405"/>
              <a:gd name="T28" fmla="*/ 44 w 512"/>
              <a:gd name="T29" fmla="*/ 52 h 405"/>
              <a:gd name="T30" fmla="*/ 0 w 512"/>
              <a:gd name="T3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405">
                <a:moveTo>
                  <a:pt x="0" y="0"/>
                </a:moveTo>
                <a:cubicBezTo>
                  <a:pt x="9" y="0"/>
                  <a:pt x="17" y="0"/>
                  <a:pt x="25" y="0"/>
                </a:cubicBezTo>
                <a:cubicBezTo>
                  <a:pt x="171" y="0"/>
                  <a:pt x="316" y="0"/>
                  <a:pt x="461" y="0"/>
                </a:cubicBezTo>
                <a:cubicBezTo>
                  <a:pt x="464" y="0"/>
                  <a:pt x="509" y="0"/>
                  <a:pt x="512" y="0"/>
                </a:cubicBezTo>
                <a:cubicBezTo>
                  <a:pt x="478" y="41"/>
                  <a:pt x="444" y="81"/>
                  <a:pt x="410" y="121"/>
                </a:cubicBezTo>
                <a:cubicBezTo>
                  <a:pt x="380" y="157"/>
                  <a:pt x="351" y="192"/>
                  <a:pt x="321" y="228"/>
                </a:cubicBezTo>
                <a:cubicBezTo>
                  <a:pt x="319" y="230"/>
                  <a:pt x="319" y="234"/>
                  <a:pt x="319" y="237"/>
                </a:cubicBezTo>
                <a:cubicBezTo>
                  <a:pt x="318" y="274"/>
                  <a:pt x="318" y="311"/>
                  <a:pt x="319" y="348"/>
                </a:cubicBezTo>
                <a:cubicBezTo>
                  <a:pt x="319" y="353"/>
                  <a:pt x="317" y="354"/>
                  <a:pt x="313" y="356"/>
                </a:cubicBezTo>
                <a:cubicBezTo>
                  <a:pt x="291" y="365"/>
                  <a:pt x="269" y="374"/>
                  <a:pt x="246" y="383"/>
                </a:cubicBezTo>
                <a:cubicBezTo>
                  <a:pt x="229" y="390"/>
                  <a:pt x="212" y="397"/>
                  <a:pt x="194" y="405"/>
                </a:cubicBezTo>
                <a:cubicBezTo>
                  <a:pt x="194" y="402"/>
                  <a:pt x="194" y="400"/>
                  <a:pt x="194" y="398"/>
                </a:cubicBezTo>
                <a:cubicBezTo>
                  <a:pt x="194" y="344"/>
                  <a:pt x="194" y="291"/>
                  <a:pt x="194" y="237"/>
                </a:cubicBezTo>
                <a:cubicBezTo>
                  <a:pt x="194" y="233"/>
                  <a:pt x="193" y="229"/>
                  <a:pt x="190" y="226"/>
                </a:cubicBezTo>
                <a:cubicBezTo>
                  <a:pt x="141" y="168"/>
                  <a:pt x="92" y="110"/>
                  <a:pt x="44" y="52"/>
                </a:cubicBezTo>
                <a:cubicBezTo>
                  <a:pt x="29" y="35"/>
                  <a:pt x="15" y="18"/>
                  <a:pt x="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1490FC5F-2656-4FEE-A33C-D5E37F5FF964}"/>
              </a:ext>
            </a:extLst>
          </p:cNvPr>
          <p:cNvGrpSpPr/>
          <p:nvPr/>
        </p:nvGrpSpPr>
        <p:grpSpPr>
          <a:xfrm>
            <a:off x="1988371" y="3925623"/>
            <a:ext cx="944032" cy="944032"/>
            <a:chOff x="4284618" y="1851059"/>
            <a:chExt cx="944032" cy="944032"/>
          </a:xfrm>
        </p:grpSpPr>
        <p:sp>
          <p:nvSpPr>
            <p:cNvPr id="68" name="Oval 67">
              <a:extLst>
                <a:ext uri="{FF2B5EF4-FFF2-40B4-BE49-F238E27FC236}">
                  <a16:creationId xmlns:a16="http://schemas.microsoft.com/office/drawing/2014/main" id="{A874E245-4EC1-4F74-BA5C-2B2727598DB9}"/>
                </a:ext>
              </a:extLst>
            </p:cNvPr>
            <p:cNvSpPr/>
            <p:nvPr/>
          </p:nvSpPr>
          <p:spPr>
            <a:xfrm>
              <a:off x="4284618" y="1851059"/>
              <a:ext cx="944032" cy="944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64EEB4FB-D72F-44EC-922B-AF17AC047236}"/>
                </a:ext>
              </a:extLst>
            </p:cNvPr>
            <p:cNvSpPr txBox="1"/>
            <p:nvPr/>
          </p:nvSpPr>
          <p:spPr>
            <a:xfrm>
              <a:off x="4284618" y="2123020"/>
              <a:ext cx="9440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Primary Key</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70" name="Group 69">
            <a:extLst>
              <a:ext uri="{FF2B5EF4-FFF2-40B4-BE49-F238E27FC236}">
                <a16:creationId xmlns:a16="http://schemas.microsoft.com/office/drawing/2014/main" id="{151B1822-D5BB-43DE-B615-262C9246DCBC}"/>
              </a:ext>
            </a:extLst>
          </p:cNvPr>
          <p:cNvGrpSpPr/>
          <p:nvPr/>
        </p:nvGrpSpPr>
        <p:grpSpPr>
          <a:xfrm>
            <a:off x="1464474" y="2983701"/>
            <a:ext cx="1198649" cy="1198649"/>
            <a:chOff x="6963351" y="1700031"/>
            <a:chExt cx="1198649" cy="1198649"/>
          </a:xfrm>
        </p:grpSpPr>
        <p:sp>
          <p:nvSpPr>
            <p:cNvPr id="71" name="Oval 70">
              <a:extLst>
                <a:ext uri="{FF2B5EF4-FFF2-40B4-BE49-F238E27FC236}">
                  <a16:creationId xmlns:a16="http://schemas.microsoft.com/office/drawing/2014/main" id="{3AD9F33C-E9BB-448D-BD62-471120C823C7}"/>
                </a:ext>
              </a:extLst>
            </p:cNvPr>
            <p:cNvSpPr/>
            <p:nvPr/>
          </p:nvSpPr>
          <p:spPr>
            <a:xfrm>
              <a:off x="6963351" y="1700031"/>
              <a:ext cx="1198649" cy="11986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1ED8F21E-B3C3-412D-AB62-F65A4A72BAF9}"/>
                </a:ext>
              </a:extLst>
            </p:cNvPr>
            <p:cNvSpPr txBox="1"/>
            <p:nvPr/>
          </p:nvSpPr>
          <p:spPr>
            <a:xfrm>
              <a:off x="7074384" y="2114553"/>
              <a:ext cx="9440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Null Values</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82" name="Group 81">
            <a:extLst>
              <a:ext uri="{FF2B5EF4-FFF2-40B4-BE49-F238E27FC236}">
                <a16:creationId xmlns:a16="http://schemas.microsoft.com/office/drawing/2014/main" id="{4080E737-4DB8-4D9E-8844-B0890D09BA9E}"/>
              </a:ext>
            </a:extLst>
          </p:cNvPr>
          <p:cNvGrpSpPr/>
          <p:nvPr/>
        </p:nvGrpSpPr>
        <p:grpSpPr>
          <a:xfrm>
            <a:off x="2428730" y="3317888"/>
            <a:ext cx="944032" cy="850414"/>
            <a:chOff x="2276143" y="4182350"/>
            <a:chExt cx="944032" cy="850414"/>
          </a:xfrm>
        </p:grpSpPr>
        <p:sp>
          <p:nvSpPr>
            <p:cNvPr id="83" name="Oval 82">
              <a:extLst>
                <a:ext uri="{FF2B5EF4-FFF2-40B4-BE49-F238E27FC236}">
                  <a16:creationId xmlns:a16="http://schemas.microsoft.com/office/drawing/2014/main" id="{79CBD8D5-D828-449F-8022-F23A1F431057}"/>
                </a:ext>
              </a:extLst>
            </p:cNvPr>
            <p:cNvSpPr/>
            <p:nvPr/>
          </p:nvSpPr>
          <p:spPr>
            <a:xfrm>
              <a:off x="2313368" y="4182350"/>
              <a:ext cx="850414" cy="850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A2B8D9A8-E52B-409D-95AD-119954F74D55}"/>
                </a:ext>
              </a:extLst>
            </p:cNvPr>
            <p:cNvSpPr txBox="1"/>
            <p:nvPr/>
          </p:nvSpPr>
          <p:spPr>
            <a:xfrm>
              <a:off x="2276143" y="4434417"/>
              <a:ext cx="9440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Left Join</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85" name="Group 84">
            <a:extLst>
              <a:ext uri="{FF2B5EF4-FFF2-40B4-BE49-F238E27FC236}">
                <a16:creationId xmlns:a16="http://schemas.microsoft.com/office/drawing/2014/main" id="{BF9B2C51-64FE-4733-AF6B-078A3341F8D7}"/>
              </a:ext>
            </a:extLst>
          </p:cNvPr>
          <p:cNvGrpSpPr/>
          <p:nvPr/>
        </p:nvGrpSpPr>
        <p:grpSpPr>
          <a:xfrm>
            <a:off x="3044330" y="2917431"/>
            <a:ext cx="944032" cy="850414"/>
            <a:chOff x="1721964" y="2668230"/>
            <a:chExt cx="944032" cy="850414"/>
          </a:xfrm>
        </p:grpSpPr>
        <p:sp>
          <p:nvSpPr>
            <p:cNvPr id="86" name="Oval 85">
              <a:extLst>
                <a:ext uri="{FF2B5EF4-FFF2-40B4-BE49-F238E27FC236}">
                  <a16:creationId xmlns:a16="http://schemas.microsoft.com/office/drawing/2014/main" id="{89D76B13-B6C6-4D96-8AC9-CCAA7DC99083}"/>
                </a:ext>
              </a:extLst>
            </p:cNvPr>
            <p:cNvSpPr/>
            <p:nvPr/>
          </p:nvSpPr>
          <p:spPr>
            <a:xfrm>
              <a:off x="1756507" y="2668230"/>
              <a:ext cx="850414" cy="850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946B048-114E-48E9-9075-D24ECCFCC79B}"/>
                </a:ext>
              </a:extLst>
            </p:cNvPr>
            <p:cNvSpPr txBox="1"/>
            <p:nvPr/>
          </p:nvSpPr>
          <p:spPr>
            <a:xfrm>
              <a:off x="1721964" y="2898680"/>
              <a:ext cx="9440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String to Data Time</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2" name="Group 91">
            <a:extLst>
              <a:ext uri="{FF2B5EF4-FFF2-40B4-BE49-F238E27FC236}">
                <a16:creationId xmlns:a16="http://schemas.microsoft.com/office/drawing/2014/main" id="{91CA8336-6DC4-4354-ADE3-CAC1B899809F}"/>
              </a:ext>
            </a:extLst>
          </p:cNvPr>
          <p:cNvGrpSpPr/>
          <p:nvPr/>
        </p:nvGrpSpPr>
        <p:grpSpPr>
          <a:xfrm>
            <a:off x="2788827" y="3796790"/>
            <a:ext cx="986516" cy="927490"/>
            <a:chOff x="6963351" y="1700031"/>
            <a:chExt cx="1198649" cy="1198649"/>
          </a:xfrm>
        </p:grpSpPr>
        <p:sp>
          <p:nvSpPr>
            <p:cNvPr id="93" name="Oval 92">
              <a:extLst>
                <a:ext uri="{FF2B5EF4-FFF2-40B4-BE49-F238E27FC236}">
                  <a16:creationId xmlns:a16="http://schemas.microsoft.com/office/drawing/2014/main" id="{195B010E-ABF7-4A66-8AD5-020A9F6BAB7A}"/>
                </a:ext>
              </a:extLst>
            </p:cNvPr>
            <p:cNvSpPr/>
            <p:nvPr/>
          </p:nvSpPr>
          <p:spPr>
            <a:xfrm>
              <a:off x="6963351" y="1700031"/>
              <a:ext cx="1198649" cy="11986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941BB9DE-77FA-4C8F-ABF6-2FA3E36D2FD8}"/>
                </a:ext>
              </a:extLst>
            </p:cNvPr>
            <p:cNvSpPr txBox="1"/>
            <p:nvPr/>
          </p:nvSpPr>
          <p:spPr>
            <a:xfrm>
              <a:off x="7077170" y="1989378"/>
              <a:ext cx="944032" cy="835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Text Clean Up</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5" name="Group 94">
            <a:extLst>
              <a:ext uri="{FF2B5EF4-FFF2-40B4-BE49-F238E27FC236}">
                <a16:creationId xmlns:a16="http://schemas.microsoft.com/office/drawing/2014/main" id="{D7D48724-D874-4DDD-AE20-34326EAEFA38}"/>
              </a:ext>
            </a:extLst>
          </p:cNvPr>
          <p:cNvGrpSpPr/>
          <p:nvPr/>
        </p:nvGrpSpPr>
        <p:grpSpPr>
          <a:xfrm>
            <a:off x="2342012" y="4572251"/>
            <a:ext cx="944032" cy="850414"/>
            <a:chOff x="1709698" y="2668230"/>
            <a:chExt cx="944032" cy="850414"/>
          </a:xfrm>
        </p:grpSpPr>
        <p:sp>
          <p:nvSpPr>
            <p:cNvPr id="96" name="Oval 95">
              <a:extLst>
                <a:ext uri="{FF2B5EF4-FFF2-40B4-BE49-F238E27FC236}">
                  <a16:creationId xmlns:a16="http://schemas.microsoft.com/office/drawing/2014/main" id="{8985BD8A-4372-4A9D-A555-C22EBF80BAA0}"/>
                </a:ext>
              </a:extLst>
            </p:cNvPr>
            <p:cNvSpPr/>
            <p:nvPr/>
          </p:nvSpPr>
          <p:spPr>
            <a:xfrm>
              <a:off x="1756507" y="2668230"/>
              <a:ext cx="850414" cy="850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5382F35B-7927-4544-8007-B13CA4F31DE2}"/>
                </a:ext>
              </a:extLst>
            </p:cNvPr>
            <p:cNvSpPr txBox="1"/>
            <p:nvPr/>
          </p:nvSpPr>
          <p:spPr>
            <a:xfrm>
              <a:off x="1709698" y="2802410"/>
              <a:ext cx="9440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Convert Text Object to Cat</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sp>
        <p:nvSpPr>
          <p:cNvPr id="100" name="TextBox 99">
            <a:extLst>
              <a:ext uri="{FF2B5EF4-FFF2-40B4-BE49-F238E27FC236}">
                <a16:creationId xmlns:a16="http://schemas.microsoft.com/office/drawing/2014/main" id="{DAE3432A-BB68-472E-8727-EF37EC262F9E}"/>
              </a:ext>
            </a:extLst>
          </p:cNvPr>
          <p:cNvSpPr txBox="1"/>
          <p:nvPr/>
        </p:nvSpPr>
        <p:spPr>
          <a:xfrm>
            <a:off x="9779450" y="4966456"/>
            <a:ext cx="2712012"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141</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Attributes</a:t>
            </a:r>
          </a:p>
        </p:txBody>
      </p:sp>
      <p:sp>
        <p:nvSpPr>
          <p:cNvPr id="102" name="TextBox 101">
            <a:extLst>
              <a:ext uri="{FF2B5EF4-FFF2-40B4-BE49-F238E27FC236}">
                <a16:creationId xmlns:a16="http://schemas.microsoft.com/office/drawing/2014/main" id="{5946586E-FC9B-4E4A-8F38-59CBE95BA7A3}"/>
              </a:ext>
            </a:extLst>
          </p:cNvPr>
          <p:cNvSpPr txBox="1"/>
          <p:nvPr/>
        </p:nvSpPr>
        <p:spPr>
          <a:xfrm>
            <a:off x="4433212" y="4862791"/>
            <a:ext cx="3256135"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512,946</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Observations</a:t>
            </a:r>
          </a:p>
        </p:txBody>
      </p:sp>
      <p:grpSp>
        <p:nvGrpSpPr>
          <p:cNvPr id="6" name="Group 5">
            <a:extLst>
              <a:ext uri="{FF2B5EF4-FFF2-40B4-BE49-F238E27FC236}">
                <a16:creationId xmlns:a16="http://schemas.microsoft.com/office/drawing/2014/main" id="{27925508-4D79-45B3-8047-0A6AB5CEC8C0}"/>
              </a:ext>
            </a:extLst>
          </p:cNvPr>
          <p:cNvGrpSpPr/>
          <p:nvPr/>
        </p:nvGrpSpPr>
        <p:grpSpPr>
          <a:xfrm>
            <a:off x="5978284" y="2368835"/>
            <a:ext cx="4695079" cy="3919308"/>
            <a:chOff x="5978284" y="2368835"/>
            <a:chExt cx="4695079" cy="3919308"/>
          </a:xfrm>
        </p:grpSpPr>
        <p:sp>
          <p:nvSpPr>
            <p:cNvPr id="103" name="Freeform 14">
              <a:extLst>
                <a:ext uri="{FF2B5EF4-FFF2-40B4-BE49-F238E27FC236}">
                  <a16:creationId xmlns:a16="http://schemas.microsoft.com/office/drawing/2014/main" id="{A98F2FFE-4357-492D-8690-E95DDBF952A6}"/>
                </a:ext>
              </a:extLst>
            </p:cNvPr>
            <p:cNvSpPr>
              <a:spLocks/>
            </p:cNvSpPr>
            <p:nvPr/>
          </p:nvSpPr>
          <p:spPr bwMode="auto">
            <a:xfrm rot="5400000">
              <a:off x="5945941" y="2494822"/>
              <a:ext cx="2483065" cy="241837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4" name="Freeform 15">
              <a:extLst>
                <a:ext uri="{FF2B5EF4-FFF2-40B4-BE49-F238E27FC236}">
                  <a16:creationId xmlns:a16="http://schemas.microsoft.com/office/drawing/2014/main" id="{A5522FB5-E053-49C2-A6C2-B153F3F89C19}"/>
                </a:ext>
              </a:extLst>
            </p:cNvPr>
            <p:cNvSpPr>
              <a:spLocks/>
            </p:cNvSpPr>
            <p:nvPr/>
          </p:nvSpPr>
          <p:spPr bwMode="auto">
            <a:xfrm>
              <a:off x="8361665" y="2368835"/>
              <a:ext cx="2311698" cy="2597621"/>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5" name="Freeform 16">
              <a:extLst>
                <a:ext uri="{FF2B5EF4-FFF2-40B4-BE49-F238E27FC236}">
                  <a16:creationId xmlns:a16="http://schemas.microsoft.com/office/drawing/2014/main" id="{DBA1A163-7115-4BA4-8B13-623FA5BF7DC5}"/>
                </a:ext>
              </a:extLst>
            </p:cNvPr>
            <p:cNvSpPr>
              <a:spLocks/>
            </p:cNvSpPr>
            <p:nvPr/>
          </p:nvSpPr>
          <p:spPr bwMode="auto">
            <a:xfrm>
              <a:off x="7222476" y="3690522"/>
              <a:ext cx="2295038" cy="2597621"/>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16CB0845-2F67-44BE-B484-49C791D4D2DB}"/>
                </a:ext>
              </a:extLst>
            </p:cNvPr>
            <p:cNvSpPr txBox="1"/>
            <p:nvPr/>
          </p:nvSpPr>
          <p:spPr>
            <a:xfrm>
              <a:off x="6848191" y="3705616"/>
              <a:ext cx="3083005"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Cleaned and Unified Data Set</a:t>
              </a:r>
              <a:endParaRPr kumimoji="0" lang="en-GB" sz="28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Rectangle 4">
              <a:extLst>
                <a:ext uri="{FF2B5EF4-FFF2-40B4-BE49-F238E27FC236}">
                  <a16:creationId xmlns:a16="http://schemas.microsoft.com/office/drawing/2014/main" id="{B242FC54-738C-4A52-9739-1176976D4244}"/>
                </a:ext>
              </a:extLst>
            </p:cNvPr>
            <p:cNvSpPr/>
            <p:nvPr/>
          </p:nvSpPr>
          <p:spPr>
            <a:xfrm rot="2734061">
              <a:off x="6782134" y="4435429"/>
              <a:ext cx="1104219" cy="55157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8E119EA-0812-447A-8577-E2BDFC9AC9B7}"/>
                </a:ext>
              </a:extLst>
            </p:cNvPr>
            <p:cNvSpPr/>
            <p:nvPr/>
          </p:nvSpPr>
          <p:spPr>
            <a:xfrm rot="18474937">
              <a:off x="8813314" y="4437928"/>
              <a:ext cx="1104219" cy="55157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Audio 3">
            <a:hlinkClick r:id="" action="ppaction://media"/>
            <a:extLst>
              <a:ext uri="{FF2B5EF4-FFF2-40B4-BE49-F238E27FC236}">
                <a16:creationId xmlns:a16="http://schemas.microsoft.com/office/drawing/2014/main" id="{A688273B-82F5-4904-80A1-6E3A1DF24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3098999"/>
      </p:ext>
    </p:extLst>
  </p:cSld>
  <p:clrMapOvr>
    <a:masterClrMapping/>
  </p:clrMapOvr>
  <mc:AlternateContent xmlns:mc="http://schemas.openxmlformats.org/markup-compatibility/2006">
    <mc:Choice xmlns:p14="http://schemas.microsoft.com/office/powerpoint/2010/main" Requires="p14">
      <p:transition spd="slow" p14:dur="2000" advTm="90497"/>
    </mc:Choice>
    <mc:Fallback>
      <p:transition spd="slow" advTm="9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493026" y="1992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Types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4</a:t>
            </a: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EAE3909B-7C94-486D-B6E4-100FD329B22E}"/>
              </a:ext>
            </a:extLst>
          </p:cNvPr>
          <p:cNvGraphicFramePr>
            <a:graphicFrameLocks noGrp="1"/>
          </p:cNvGraphicFramePr>
          <p:nvPr>
            <p:extLst>
              <p:ext uri="{D42A27DB-BD31-4B8C-83A1-F6EECF244321}">
                <p14:modId xmlns:p14="http://schemas.microsoft.com/office/powerpoint/2010/main" val="3593958979"/>
              </p:ext>
            </p:extLst>
          </p:nvPr>
        </p:nvGraphicFramePr>
        <p:xfrm>
          <a:off x="7665710" y="3813405"/>
          <a:ext cx="4417344" cy="2123440"/>
        </p:xfrm>
        <a:graphic>
          <a:graphicData uri="http://schemas.openxmlformats.org/drawingml/2006/table">
            <a:tbl>
              <a:tblPr firstRow="1" bandRow="1">
                <a:tableStyleId>{2D5ABB26-0587-4C30-8999-92F81FD0307C}</a:tableStyleId>
              </a:tblPr>
              <a:tblGrid>
                <a:gridCol w="1895544">
                  <a:extLst>
                    <a:ext uri="{9D8B030D-6E8A-4147-A177-3AD203B41FA5}">
                      <a16:colId xmlns:a16="http://schemas.microsoft.com/office/drawing/2014/main" val="2541816257"/>
                    </a:ext>
                  </a:extLst>
                </a:gridCol>
                <a:gridCol w="1260900">
                  <a:extLst>
                    <a:ext uri="{9D8B030D-6E8A-4147-A177-3AD203B41FA5}">
                      <a16:colId xmlns:a16="http://schemas.microsoft.com/office/drawing/2014/main" val="1288324177"/>
                    </a:ext>
                  </a:extLst>
                </a:gridCol>
                <a:gridCol w="1260900">
                  <a:extLst>
                    <a:ext uri="{9D8B030D-6E8A-4147-A177-3AD203B41FA5}">
                      <a16:colId xmlns:a16="http://schemas.microsoft.com/office/drawing/2014/main" val="1684354269"/>
                    </a:ext>
                  </a:extLst>
                </a:gridCol>
              </a:tblGrid>
              <a:tr h="370840">
                <a:tc>
                  <a:txBody>
                    <a:bodyPr/>
                    <a:lstStyle/>
                    <a:p>
                      <a:pPr algn="ctr" fontAlgn="ctr"/>
                      <a:r>
                        <a:rPr lang="en-US" sz="1800" b="1" dirty="0">
                          <a:solidFill>
                            <a:schemeClr val="accent1"/>
                          </a:solidFill>
                          <a:effectLst/>
                          <a:latin typeface="Noto Sans" panose="020B0502040504020204"/>
                        </a:rPr>
                        <a:t>Traffic Accident</a:t>
                      </a:r>
                    </a:p>
                  </a:txBody>
                  <a:tcPr anchor="ctr"/>
                </a:tc>
                <a:tc>
                  <a:txBody>
                    <a:bodyPr/>
                    <a:lstStyle/>
                    <a:p>
                      <a:pPr algn="ctr" fontAlgn="ctr"/>
                      <a:r>
                        <a:rPr lang="en-US" sz="1800" b="1" dirty="0">
                          <a:solidFill>
                            <a:schemeClr val="accent1"/>
                          </a:solidFill>
                          <a:effectLst/>
                          <a:latin typeface="Noto Sans" panose="020B0502040504020204"/>
                        </a:rPr>
                        <a:t>133273</a:t>
                      </a:r>
                    </a:p>
                  </a:txBody>
                  <a:tcPr anchor="ctr"/>
                </a:tc>
                <a:tc>
                  <a:txBody>
                    <a:bodyPr/>
                    <a:lstStyle/>
                    <a:p>
                      <a:pPr algn="ctr" fontAlgn="ctr"/>
                      <a:r>
                        <a:rPr lang="en-US" sz="1800" b="1" dirty="0">
                          <a:solidFill>
                            <a:schemeClr val="accent1"/>
                          </a:solidFill>
                          <a:effectLst/>
                          <a:latin typeface="Noto Sans" panose="020B0502040504020204"/>
                        </a:rPr>
                        <a:t>26%</a:t>
                      </a:r>
                    </a:p>
                  </a:txBody>
                  <a:tcPr anchor="ctr"/>
                </a:tc>
                <a:extLst>
                  <a:ext uri="{0D108BD9-81ED-4DB2-BD59-A6C34878D82A}">
                    <a16:rowId xmlns:a16="http://schemas.microsoft.com/office/drawing/2014/main" val="1285262611"/>
                  </a:ext>
                </a:extLst>
              </a:tr>
              <a:tr h="370840">
                <a:tc>
                  <a:txBody>
                    <a:bodyPr/>
                    <a:lstStyle/>
                    <a:p>
                      <a:pPr algn="ctr" fontAlgn="ctr"/>
                      <a:r>
                        <a:rPr lang="en-US" sz="1800" b="1" dirty="0">
                          <a:solidFill>
                            <a:schemeClr val="accent1"/>
                          </a:solidFill>
                          <a:effectLst/>
                          <a:latin typeface="Noto Sans" panose="020B0502040504020204"/>
                        </a:rPr>
                        <a:t>All Other Crimes</a:t>
                      </a:r>
                    </a:p>
                  </a:txBody>
                  <a:tcPr anchor="ctr"/>
                </a:tc>
                <a:tc>
                  <a:txBody>
                    <a:bodyPr/>
                    <a:lstStyle/>
                    <a:p>
                      <a:pPr algn="ctr" fontAlgn="ctr"/>
                      <a:r>
                        <a:rPr lang="en-US" sz="1800" b="1" dirty="0">
                          <a:solidFill>
                            <a:schemeClr val="accent1"/>
                          </a:solidFill>
                          <a:effectLst/>
                          <a:latin typeface="Noto Sans" panose="020B0502040504020204"/>
                        </a:rPr>
                        <a:t>92841</a:t>
                      </a:r>
                    </a:p>
                  </a:txBody>
                  <a:tcPr anchor="ctr"/>
                </a:tc>
                <a:tc>
                  <a:txBody>
                    <a:bodyPr/>
                    <a:lstStyle/>
                    <a:p>
                      <a:pPr algn="ctr" fontAlgn="ctr"/>
                      <a:r>
                        <a:rPr lang="en-US" sz="1800" b="1" dirty="0">
                          <a:solidFill>
                            <a:schemeClr val="accent1"/>
                          </a:solidFill>
                          <a:effectLst/>
                          <a:latin typeface="Noto Sans" panose="020B0502040504020204"/>
                        </a:rPr>
                        <a:t>18%</a:t>
                      </a:r>
                    </a:p>
                  </a:txBody>
                  <a:tcPr anchor="ctr"/>
                </a:tc>
                <a:extLst>
                  <a:ext uri="{0D108BD9-81ED-4DB2-BD59-A6C34878D82A}">
                    <a16:rowId xmlns:a16="http://schemas.microsoft.com/office/drawing/2014/main" val="718905977"/>
                  </a:ext>
                </a:extLst>
              </a:tr>
              <a:tr h="370840">
                <a:tc>
                  <a:txBody>
                    <a:bodyPr/>
                    <a:lstStyle/>
                    <a:p>
                      <a:pPr algn="ctr" fontAlgn="ctr"/>
                      <a:r>
                        <a:rPr lang="en-US" sz="1800" b="1" dirty="0">
                          <a:solidFill>
                            <a:schemeClr val="accent1"/>
                          </a:solidFill>
                          <a:effectLst/>
                          <a:latin typeface="Noto Sans" panose="020B0502040504020204"/>
                        </a:rPr>
                        <a:t>Public Disorder</a:t>
                      </a:r>
                    </a:p>
                  </a:txBody>
                  <a:tcPr anchor="ctr"/>
                </a:tc>
                <a:tc>
                  <a:txBody>
                    <a:bodyPr/>
                    <a:lstStyle/>
                    <a:p>
                      <a:pPr algn="ctr" fontAlgn="ctr"/>
                      <a:r>
                        <a:rPr lang="en-US" sz="1800" b="1" dirty="0">
                          <a:solidFill>
                            <a:schemeClr val="accent1"/>
                          </a:solidFill>
                          <a:effectLst/>
                          <a:latin typeface="Noto Sans" panose="020B0502040504020204"/>
                        </a:rPr>
                        <a:t>53389</a:t>
                      </a:r>
                    </a:p>
                  </a:txBody>
                  <a:tcPr anchor="ctr"/>
                </a:tc>
                <a:tc>
                  <a:txBody>
                    <a:bodyPr/>
                    <a:lstStyle/>
                    <a:p>
                      <a:pPr algn="ctr" fontAlgn="ctr"/>
                      <a:r>
                        <a:rPr lang="en-US" sz="1800" b="1" dirty="0">
                          <a:solidFill>
                            <a:schemeClr val="accent1"/>
                          </a:solidFill>
                          <a:effectLst/>
                          <a:latin typeface="Noto Sans" panose="020B0502040504020204"/>
                        </a:rPr>
                        <a:t>10%</a:t>
                      </a:r>
                    </a:p>
                  </a:txBody>
                  <a:tcPr anchor="ctr"/>
                </a:tc>
                <a:extLst>
                  <a:ext uri="{0D108BD9-81ED-4DB2-BD59-A6C34878D82A}">
                    <a16:rowId xmlns:a16="http://schemas.microsoft.com/office/drawing/2014/main" val="1396231587"/>
                  </a:ext>
                </a:extLst>
              </a:tr>
              <a:tr h="370840">
                <a:tc>
                  <a:txBody>
                    <a:bodyPr/>
                    <a:lstStyle/>
                    <a:p>
                      <a:pPr algn="ctr" fontAlgn="ctr"/>
                      <a:r>
                        <a:rPr lang="en-US" sz="1800" b="1" dirty="0">
                          <a:solidFill>
                            <a:schemeClr val="accent1"/>
                          </a:solidFill>
                          <a:effectLst/>
                          <a:latin typeface="Noto Sans" panose="020B0502040504020204"/>
                        </a:rPr>
                        <a:t>Larceny</a:t>
                      </a:r>
                    </a:p>
                  </a:txBody>
                  <a:tcPr anchor="ctr"/>
                </a:tc>
                <a:tc>
                  <a:txBody>
                    <a:bodyPr/>
                    <a:lstStyle/>
                    <a:p>
                      <a:pPr algn="ctr" fontAlgn="ctr"/>
                      <a:r>
                        <a:rPr lang="en-US" sz="1800" b="1" dirty="0">
                          <a:solidFill>
                            <a:schemeClr val="accent1"/>
                          </a:solidFill>
                          <a:effectLst/>
                          <a:latin typeface="Noto Sans" panose="020B0502040504020204"/>
                        </a:rPr>
                        <a:t>52027</a:t>
                      </a:r>
                    </a:p>
                  </a:txBody>
                  <a:tcPr anchor="ctr"/>
                </a:tc>
                <a:tc>
                  <a:txBody>
                    <a:bodyPr/>
                    <a:lstStyle/>
                    <a:p>
                      <a:pPr algn="ctr" fontAlgn="ctr"/>
                      <a:r>
                        <a:rPr lang="en-US" sz="1800" b="1" dirty="0">
                          <a:solidFill>
                            <a:schemeClr val="accent1"/>
                          </a:solidFill>
                          <a:effectLst/>
                          <a:latin typeface="Noto Sans" panose="020B0502040504020204"/>
                        </a:rPr>
                        <a:t>10%</a:t>
                      </a:r>
                    </a:p>
                  </a:txBody>
                  <a:tcPr anchor="ctr"/>
                </a:tc>
                <a:extLst>
                  <a:ext uri="{0D108BD9-81ED-4DB2-BD59-A6C34878D82A}">
                    <a16:rowId xmlns:a16="http://schemas.microsoft.com/office/drawing/2014/main" val="227517254"/>
                  </a:ext>
                </a:extLst>
              </a:tr>
              <a:tr h="370840">
                <a:tc>
                  <a:txBody>
                    <a:bodyPr/>
                    <a:lstStyle/>
                    <a:p>
                      <a:pPr algn="ctr" fontAlgn="ctr"/>
                      <a:r>
                        <a:rPr lang="en-US" sz="1800" b="1" dirty="0">
                          <a:solidFill>
                            <a:schemeClr val="accent1"/>
                          </a:solidFill>
                          <a:effectLst/>
                          <a:latin typeface="Noto Sans" panose="020B0502040504020204"/>
                        </a:rPr>
                        <a:t>Theft From Motor Vehicle</a:t>
                      </a:r>
                    </a:p>
                  </a:txBody>
                  <a:tcPr anchor="ctr"/>
                </a:tc>
                <a:tc>
                  <a:txBody>
                    <a:bodyPr/>
                    <a:lstStyle/>
                    <a:p>
                      <a:pPr algn="ctr" fontAlgn="ctr"/>
                      <a:r>
                        <a:rPr lang="en-US" sz="1800" b="1" dirty="0">
                          <a:solidFill>
                            <a:schemeClr val="accent1"/>
                          </a:solidFill>
                          <a:effectLst/>
                          <a:latin typeface="Noto Sans" panose="020B0502040504020204"/>
                        </a:rPr>
                        <a:t>38867</a:t>
                      </a:r>
                    </a:p>
                  </a:txBody>
                  <a:tcPr anchor="ctr"/>
                </a:tc>
                <a:tc>
                  <a:txBody>
                    <a:bodyPr/>
                    <a:lstStyle/>
                    <a:p>
                      <a:pPr algn="ctr" fontAlgn="ctr"/>
                      <a:r>
                        <a:rPr lang="en-US" sz="1800" b="1" dirty="0">
                          <a:solidFill>
                            <a:schemeClr val="accent1"/>
                          </a:solidFill>
                          <a:effectLst/>
                          <a:latin typeface="Noto Sans" panose="020B0502040504020204"/>
                        </a:rPr>
                        <a:t>8%</a:t>
                      </a:r>
                    </a:p>
                  </a:txBody>
                  <a:tcPr anchor="ctr"/>
                </a:tc>
                <a:extLst>
                  <a:ext uri="{0D108BD9-81ED-4DB2-BD59-A6C34878D82A}">
                    <a16:rowId xmlns:a16="http://schemas.microsoft.com/office/drawing/2014/main" val="2816419454"/>
                  </a:ext>
                </a:extLst>
              </a:tr>
            </a:tbl>
          </a:graphicData>
        </a:graphic>
      </p:graphicFrame>
      <p:sp>
        <p:nvSpPr>
          <p:cNvPr id="45" name="TextBox 44">
            <a:extLst>
              <a:ext uri="{FF2B5EF4-FFF2-40B4-BE49-F238E27FC236}">
                <a16:creationId xmlns:a16="http://schemas.microsoft.com/office/drawing/2014/main" id="{48EA0559-8C17-458C-8DDE-407C83B2CA99}"/>
              </a:ext>
            </a:extLst>
          </p:cNvPr>
          <p:cNvSpPr txBox="1"/>
          <p:nvPr/>
        </p:nvSpPr>
        <p:spPr>
          <a:xfrm>
            <a:off x="8518376" y="1705744"/>
            <a:ext cx="2712012"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72%</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Top 5 Incidents</a:t>
            </a:r>
          </a:p>
        </p:txBody>
      </p:sp>
      <p:pic>
        <p:nvPicPr>
          <p:cNvPr id="6" name="Picture 5">
            <a:extLst>
              <a:ext uri="{FF2B5EF4-FFF2-40B4-BE49-F238E27FC236}">
                <a16:creationId xmlns:a16="http://schemas.microsoft.com/office/drawing/2014/main" id="{C091D14C-A256-4C71-B594-F4881C07D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26" y="694156"/>
            <a:ext cx="6637632" cy="6637632"/>
          </a:xfrm>
          <a:prstGeom prst="rect">
            <a:avLst/>
          </a:prstGeom>
        </p:spPr>
      </p:pic>
      <p:pic>
        <p:nvPicPr>
          <p:cNvPr id="7" name="Audio 6">
            <a:hlinkClick r:id="" action="ppaction://media"/>
            <a:extLst>
              <a:ext uri="{FF2B5EF4-FFF2-40B4-BE49-F238E27FC236}">
                <a16:creationId xmlns:a16="http://schemas.microsoft.com/office/drawing/2014/main" id="{173E99E6-8A0D-454A-B063-59F067F74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22652343"/>
      </p:ext>
    </p:extLst>
  </p:cSld>
  <p:clrMapOvr>
    <a:masterClrMapping/>
  </p:clrMapOvr>
  <mc:AlternateContent xmlns:mc="http://schemas.openxmlformats.org/markup-compatibility/2006">
    <mc:Choice xmlns:p14="http://schemas.microsoft.com/office/powerpoint/2010/main" Requires="p14">
      <p:transition spd="slow" p14:dur="2000" advTm="71609"/>
    </mc:Choice>
    <mc:Fallback>
      <p:transition spd="slow" advTm="71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8" y="-6640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Location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5</a:t>
            </a: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E523D27-11F3-4FEB-B16A-FADA600F7427}"/>
              </a:ext>
            </a:extLst>
          </p:cNvPr>
          <p:cNvGraphicFramePr>
            <a:graphicFrameLocks noGrp="1"/>
          </p:cNvGraphicFramePr>
          <p:nvPr>
            <p:extLst>
              <p:ext uri="{D42A27DB-BD31-4B8C-83A1-F6EECF244321}">
                <p14:modId xmlns:p14="http://schemas.microsoft.com/office/powerpoint/2010/main" val="2870778857"/>
              </p:ext>
            </p:extLst>
          </p:nvPr>
        </p:nvGraphicFramePr>
        <p:xfrm>
          <a:off x="294051" y="2908780"/>
          <a:ext cx="4417344" cy="3708400"/>
        </p:xfrm>
        <a:graphic>
          <a:graphicData uri="http://schemas.openxmlformats.org/drawingml/2006/table">
            <a:tbl>
              <a:tblPr firstRow="1" bandRow="1">
                <a:tableStyleId>{2D5ABB26-0587-4C30-8999-92F81FD0307C}</a:tableStyleId>
              </a:tblPr>
              <a:tblGrid>
                <a:gridCol w="1895544">
                  <a:extLst>
                    <a:ext uri="{9D8B030D-6E8A-4147-A177-3AD203B41FA5}">
                      <a16:colId xmlns:a16="http://schemas.microsoft.com/office/drawing/2014/main" val="4150782515"/>
                    </a:ext>
                  </a:extLst>
                </a:gridCol>
                <a:gridCol w="1260900">
                  <a:extLst>
                    <a:ext uri="{9D8B030D-6E8A-4147-A177-3AD203B41FA5}">
                      <a16:colId xmlns:a16="http://schemas.microsoft.com/office/drawing/2014/main" val="3735141281"/>
                    </a:ext>
                  </a:extLst>
                </a:gridCol>
                <a:gridCol w="1260900">
                  <a:extLst>
                    <a:ext uri="{9D8B030D-6E8A-4147-A177-3AD203B41FA5}">
                      <a16:colId xmlns:a16="http://schemas.microsoft.com/office/drawing/2014/main" val="2434680902"/>
                    </a:ext>
                  </a:extLst>
                </a:gridCol>
              </a:tblGrid>
              <a:tr h="370840">
                <a:tc>
                  <a:txBody>
                    <a:bodyPr/>
                    <a:lstStyle/>
                    <a:p>
                      <a:pPr algn="ctr" fontAlgn="ctr"/>
                      <a:r>
                        <a:rPr lang="en-US" b="1" dirty="0">
                          <a:solidFill>
                            <a:schemeClr val="accent2"/>
                          </a:solidFill>
                          <a:effectLst/>
                          <a:latin typeface="Noto Sans" panose="020B0502040504020204"/>
                        </a:rPr>
                        <a:t>Five Points</a:t>
                      </a:r>
                    </a:p>
                  </a:txBody>
                  <a:tcPr anchor="ctr"/>
                </a:tc>
                <a:tc>
                  <a:txBody>
                    <a:bodyPr/>
                    <a:lstStyle/>
                    <a:p>
                      <a:pPr algn="ctr" fontAlgn="ctr"/>
                      <a:r>
                        <a:rPr lang="en-US" b="1" dirty="0">
                          <a:solidFill>
                            <a:schemeClr val="accent2"/>
                          </a:solidFill>
                          <a:effectLst/>
                          <a:latin typeface="Noto Sans" panose="020B0502040504020204"/>
                        </a:rPr>
                        <a:t>26947</a:t>
                      </a:r>
                    </a:p>
                  </a:txBody>
                  <a:tcPr anchor="ctr"/>
                </a:tc>
                <a:tc>
                  <a:txBody>
                    <a:bodyPr/>
                    <a:lstStyle/>
                    <a:p>
                      <a:pPr algn="ctr" fontAlgn="ctr"/>
                      <a:r>
                        <a:rPr lang="en-US" sz="1800" b="1" dirty="0">
                          <a:solidFill>
                            <a:schemeClr val="accent2"/>
                          </a:solidFill>
                          <a:effectLst/>
                          <a:latin typeface="Noto Sans" panose="020B0502040504020204"/>
                        </a:rPr>
                        <a:t>5%</a:t>
                      </a:r>
                    </a:p>
                  </a:txBody>
                  <a:tcPr anchor="ctr"/>
                </a:tc>
                <a:extLst>
                  <a:ext uri="{0D108BD9-81ED-4DB2-BD59-A6C34878D82A}">
                    <a16:rowId xmlns:a16="http://schemas.microsoft.com/office/drawing/2014/main" val="2479225538"/>
                  </a:ext>
                </a:extLst>
              </a:tr>
              <a:tr h="370840">
                <a:tc>
                  <a:txBody>
                    <a:bodyPr/>
                    <a:lstStyle/>
                    <a:p>
                      <a:pPr algn="ctr" fontAlgn="ctr"/>
                      <a:r>
                        <a:rPr lang="en-US" b="1" dirty="0">
                          <a:solidFill>
                            <a:schemeClr val="accent2"/>
                          </a:solidFill>
                          <a:effectLst/>
                          <a:latin typeface="Noto Sans" panose="020B0502040504020204"/>
                        </a:rPr>
                        <a:t>Stapleton</a:t>
                      </a:r>
                    </a:p>
                  </a:txBody>
                  <a:tcPr anchor="ctr"/>
                </a:tc>
                <a:tc>
                  <a:txBody>
                    <a:bodyPr/>
                    <a:lstStyle/>
                    <a:p>
                      <a:pPr algn="ctr" fontAlgn="ctr"/>
                      <a:r>
                        <a:rPr lang="en-US" b="1">
                          <a:solidFill>
                            <a:schemeClr val="accent2"/>
                          </a:solidFill>
                          <a:effectLst/>
                          <a:latin typeface="Noto Sans" panose="020B0502040504020204"/>
                        </a:rPr>
                        <a:t>22091</a:t>
                      </a:r>
                    </a:p>
                  </a:txBody>
                  <a:tcPr anchor="ctr"/>
                </a:tc>
                <a:tc>
                  <a:txBody>
                    <a:bodyPr/>
                    <a:lstStyle/>
                    <a:p>
                      <a:pPr algn="ctr" fontAlgn="ctr"/>
                      <a:r>
                        <a:rPr lang="en-US" sz="1800" b="1" dirty="0">
                          <a:solidFill>
                            <a:schemeClr val="accent2"/>
                          </a:solidFill>
                          <a:effectLst/>
                          <a:latin typeface="Noto Sans" panose="020B0502040504020204"/>
                        </a:rPr>
                        <a:t>4%</a:t>
                      </a:r>
                    </a:p>
                  </a:txBody>
                  <a:tcPr anchor="ctr"/>
                </a:tc>
                <a:extLst>
                  <a:ext uri="{0D108BD9-81ED-4DB2-BD59-A6C34878D82A}">
                    <a16:rowId xmlns:a16="http://schemas.microsoft.com/office/drawing/2014/main" val="1092170909"/>
                  </a:ext>
                </a:extLst>
              </a:tr>
              <a:tr h="370840">
                <a:tc>
                  <a:txBody>
                    <a:bodyPr/>
                    <a:lstStyle/>
                    <a:p>
                      <a:pPr algn="ctr" fontAlgn="ctr"/>
                      <a:r>
                        <a:rPr lang="en-US" b="1" dirty="0" err="1">
                          <a:solidFill>
                            <a:schemeClr val="accent2"/>
                          </a:solidFill>
                          <a:effectLst/>
                          <a:latin typeface="Noto Sans" panose="020B0502040504020204"/>
                        </a:rPr>
                        <a:t>Cbd</a:t>
                      </a:r>
                      <a:endParaRPr lang="en-US" b="1" dirty="0">
                        <a:solidFill>
                          <a:schemeClr val="accent2"/>
                        </a:solidFill>
                        <a:effectLst/>
                        <a:latin typeface="Noto Sans" panose="020B0502040504020204"/>
                      </a:endParaRPr>
                    </a:p>
                  </a:txBody>
                  <a:tcPr anchor="ctr"/>
                </a:tc>
                <a:tc>
                  <a:txBody>
                    <a:bodyPr/>
                    <a:lstStyle/>
                    <a:p>
                      <a:pPr algn="ctr" fontAlgn="ctr"/>
                      <a:r>
                        <a:rPr lang="en-US" b="1">
                          <a:solidFill>
                            <a:schemeClr val="accent2"/>
                          </a:solidFill>
                          <a:effectLst/>
                          <a:latin typeface="Noto Sans" panose="020B0502040504020204"/>
                        </a:rPr>
                        <a:t>19034</a:t>
                      </a:r>
                    </a:p>
                  </a:txBody>
                  <a:tcPr anchor="ctr"/>
                </a:tc>
                <a:tc>
                  <a:txBody>
                    <a:bodyPr/>
                    <a:lstStyle/>
                    <a:p>
                      <a:pPr algn="ctr" fontAlgn="ctr"/>
                      <a:r>
                        <a:rPr lang="en-US" sz="1800" b="1" dirty="0">
                          <a:solidFill>
                            <a:schemeClr val="accent2"/>
                          </a:solidFill>
                          <a:effectLst/>
                          <a:latin typeface="Noto Sans" panose="020B0502040504020204"/>
                        </a:rPr>
                        <a:t>4%</a:t>
                      </a:r>
                    </a:p>
                  </a:txBody>
                  <a:tcPr anchor="ctr"/>
                </a:tc>
                <a:extLst>
                  <a:ext uri="{0D108BD9-81ED-4DB2-BD59-A6C34878D82A}">
                    <a16:rowId xmlns:a16="http://schemas.microsoft.com/office/drawing/2014/main" val="3879463224"/>
                  </a:ext>
                </a:extLst>
              </a:tr>
              <a:tr h="370840">
                <a:tc>
                  <a:txBody>
                    <a:bodyPr/>
                    <a:lstStyle/>
                    <a:p>
                      <a:pPr algn="ctr" fontAlgn="ctr"/>
                      <a:r>
                        <a:rPr lang="en-US" b="1" dirty="0">
                          <a:solidFill>
                            <a:schemeClr val="accent2"/>
                          </a:solidFill>
                          <a:effectLst/>
                          <a:latin typeface="Noto Sans" panose="020B0502040504020204"/>
                        </a:rPr>
                        <a:t>Capitol Hill</a:t>
                      </a:r>
                    </a:p>
                  </a:txBody>
                  <a:tcPr anchor="ctr"/>
                </a:tc>
                <a:tc>
                  <a:txBody>
                    <a:bodyPr/>
                    <a:lstStyle/>
                    <a:p>
                      <a:pPr algn="ctr" fontAlgn="ctr"/>
                      <a:r>
                        <a:rPr lang="en-US" b="1">
                          <a:solidFill>
                            <a:schemeClr val="accent2"/>
                          </a:solidFill>
                          <a:effectLst/>
                          <a:latin typeface="Noto Sans" panose="020B0502040504020204"/>
                        </a:rPr>
                        <a:t>17707</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772881514"/>
                  </a:ext>
                </a:extLst>
              </a:tr>
              <a:tr h="370840">
                <a:tc>
                  <a:txBody>
                    <a:bodyPr/>
                    <a:lstStyle/>
                    <a:p>
                      <a:pPr algn="ctr" fontAlgn="ctr"/>
                      <a:r>
                        <a:rPr lang="en-US" b="1" dirty="0" err="1">
                          <a:solidFill>
                            <a:schemeClr val="accent2"/>
                          </a:solidFill>
                          <a:effectLst/>
                          <a:latin typeface="Noto Sans" panose="020B0502040504020204"/>
                        </a:rPr>
                        <a:t>Montbello</a:t>
                      </a:r>
                      <a:endParaRPr lang="en-US" b="1" dirty="0">
                        <a:solidFill>
                          <a:schemeClr val="accent2"/>
                        </a:solidFill>
                        <a:effectLst/>
                        <a:latin typeface="Noto Sans" panose="020B0502040504020204"/>
                      </a:endParaRPr>
                    </a:p>
                  </a:txBody>
                  <a:tcPr anchor="ctr"/>
                </a:tc>
                <a:tc>
                  <a:txBody>
                    <a:bodyPr/>
                    <a:lstStyle/>
                    <a:p>
                      <a:pPr algn="ctr" fontAlgn="ctr"/>
                      <a:r>
                        <a:rPr lang="en-US" b="1">
                          <a:solidFill>
                            <a:schemeClr val="accent2"/>
                          </a:solidFill>
                          <a:effectLst/>
                          <a:latin typeface="Noto Sans" panose="020B0502040504020204"/>
                        </a:rPr>
                        <a:t>17446</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1335575398"/>
                  </a:ext>
                </a:extLst>
              </a:tr>
              <a:tr h="370840">
                <a:tc>
                  <a:txBody>
                    <a:bodyPr/>
                    <a:lstStyle/>
                    <a:p>
                      <a:pPr algn="ctr" fontAlgn="ctr"/>
                      <a:r>
                        <a:rPr lang="en-US" b="1" dirty="0">
                          <a:solidFill>
                            <a:schemeClr val="accent2"/>
                          </a:solidFill>
                          <a:effectLst/>
                          <a:latin typeface="Noto Sans" panose="020B0502040504020204"/>
                        </a:rPr>
                        <a:t>Baker</a:t>
                      </a:r>
                    </a:p>
                  </a:txBody>
                  <a:tcPr anchor="ctr"/>
                </a:tc>
                <a:tc>
                  <a:txBody>
                    <a:bodyPr/>
                    <a:lstStyle/>
                    <a:p>
                      <a:pPr algn="ctr" fontAlgn="ctr"/>
                      <a:r>
                        <a:rPr lang="en-US" b="1">
                          <a:solidFill>
                            <a:schemeClr val="accent2"/>
                          </a:solidFill>
                          <a:effectLst/>
                          <a:latin typeface="Noto Sans" panose="020B0502040504020204"/>
                        </a:rPr>
                        <a:t>14050</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2428707319"/>
                  </a:ext>
                </a:extLst>
              </a:tr>
              <a:tr h="370840">
                <a:tc>
                  <a:txBody>
                    <a:bodyPr/>
                    <a:lstStyle/>
                    <a:p>
                      <a:pPr algn="ctr" fontAlgn="ctr"/>
                      <a:r>
                        <a:rPr lang="en-US" b="1" dirty="0">
                          <a:solidFill>
                            <a:schemeClr val="accent2"/>
                          </a:solidFill>
                          <a:effectLst/>
                          <a:latin typeface="Noto Sans" panose="020B0502040504020204"/>
                        </a:rPr>
                        <a:t>Lincoln Park</a:t>
                      </a:r>
                    </a:p>
                  </a:txBody>
                  <a:tcPr anchor="ctr"/>
                </a:tc>
                <a:tc>
                  <a:txBody>
                    <a:bodyPr/>
                    <a:lstStyle/>
                    <a:p>
                      <a:pPr algn="ctr" fontAlgn="ctr"/>
                      <a:r>
                        <a:rPr lang="en-US" b="1">
                          <a:solidFill>
                            <a:schemeClr val="accent2"/>
                          </a:solidFill>
                          <a:effectLst/>
                          <a:latin typeface="Noto Sans" panose="020B0502040504020204"/>
                        </a:rPr>
                        <a:t>13760</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483110368"/>
                  </a:ext>
                </a:extLst>
              </a:tr>
              <a:tr h="370840">
                <a:tc>
                  <a:txBody>
                    <a:bodyPr/>
                    <a:lstStyle/>
                    <a:p>
                      <a:pPr algn="ctr" fontAlgn="ctr"/>
                      <a:r>
                        <a:rPr lang="en-US" b="1" dirty="0">
                          <a:solidFill>
                            <a:schemeClr val="accent2"/>
                          </a:solidFill>
                          <a:effectLst/>
                          <a:latin typeface="Noto Sans" panose="020B0502040504020204"/>
                        </a:rPr>
                        <a:t>East Colfax</a:t>
                      </a:r>
                    </a:p>
                  </a:txBody>
                  <a:tcPr anchor="ctr"/>
                </a:tc>
                <a:tc>
                  <a:txBody>
                    <a:bodyPr/>
                    <a:lstStyle/>
                    <a:p>
                      <a:pPr algn="ctr" fontAlgn="ctr"/>
                      <a:r>
                        <a:rPr lang="en-US" b="1">
                          <a:solidFill>
                            <a:schemeClr val="accent2"/>
                          </a:solidFill>
                          <a:effectLst/>
                          <a:latin typeface="Noto Sans" panose="020B0502040504020204"/>
                        </a:rPr>
                        <a:t>13383</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325147499"/>
                  </a:ext>
                </a:extLst>
              </a:tr>
              <a:tr h="370840">
                <a:tc>
                  <a:txBody>
                    <a:bodyPr/>
                    <a:lstStyle/>
                    <a:p>
                      <a:pPr algn="ctr" fontAlgn="ctr"/>
                      <a:r>
                        <a:rPr lang="en-US" b="1" dirty="0">
                          <a:solidFill>
                            <a:schemeClr val="accent2"/>
                          </a:solidFill>
                          <a:effectLst/>
                          <a:latin typeface="Noto Sans" panose="020B0502040504020204"/>
                        </a:rPr>
                        <a:t>Westwood</a:t>
                      </a:r>
                    </a:p>
                  </a:txBody>
                  <a:tcPr anchor="ctr"/>
                </a:tc>
                <a:tc>
                  <a:txBody>
                    <a:bodyPr/>
                    <a:lstStyle/>
                    <a:p>
                      <a:pPr algn="ctr" fontAlgn="ctr"/>
                      <a:r>
                        <a:rPr lang="en-US" b="1">
                          <a:solidFill>
                            <a:schemeClr val="accent2"/>
                          </a:solidFill>
                          <a:effectLst/>
                          <a:latin typeface="Noto Sans" panose="020B0502040504020204"/>
                        </a:rPr>
                        <a:t>12607</a:t>
                      </a:r>
                    </a:p>
                  </a:txBody>
                  <a:tcPr anchor="ctr"/>
                </a:tc>
                <a:tc>
                  <a:txBody>
                    <a:bodyPr/>
                    <a:lstStyle/>
                    <a:p>
                      <a:pPr algn="ctr" fontAlgn="ctr"/>
                      <a:r>
                        <a:rPr lang="en-US" sz="1800" b="1" dirty="0">
                          <a:solidFill>
                            <a:schemeClr val="accent2"/>
                          </a:solidFill>
                          <a:effectLst/>
                          <a:latin typeface="Noto Sans" panose="020B0502040504020204"/>
                        </a:rPr>
                        <a:t>2%</a:t>
                      </a:r>
                    </a:p>
                  </a:txBody>
                  <a:tcPr anchor="ctr"/>
                </a:tc>
                <a:extLst>
                  <a:ext uri="{0D108BD9-81ED-4DB2-BD59-A6C34878D82A}">
                    <a16:rowId xmlns:a16="http://schemas.microsoft.com/office/drawing/2014/main" val="746964392"/>
                  </a:ext>
                </a:extLst>
              </a:tr>
              <a:tr h="370840">
                <a:tc>
                  <a:txBody>
                    <a:bodyPr/>
                    <a:lstStyle/>
                    <a:p>
                      <a:pPr algn="ctr" fontAlgn="ctr"/>
                      <a:r>
                        <a:rPr lang="en-US" b="1" dirty="0">
                          <a:solidFill>
                            <a:schemeClr val="accent2"/>
                          </a:solidFill>
                          <a:effectLst/>
                          <a:latin typeface="Noto Sans" panose="020B0502040504020204"/>
                        </a:rPr>
                        <a:t>Civic Center</a:t>
                      </a:r>
                    </a:p>
                  </a:txBody>
                  <a:tcPr anchor="ctr"/>
                </a:tc>
                <a:tc>
                  <a:txBody>
                    <a:bodyPr/>
                    <a:lstStyle/>
                    <a:p>
                      <a:pPr algn="ctr" fontAlgn="ctr"/>
                      <a:r>
                        <a:rPr lang="en-US" b="1" dirty="0">
                          <a:solidFill>
                            <a:schemeClr val="accent2"/>
                          </a:solidFill>
                          <a:effectLst/>
                          <a:latin typeface="Noto Sans" panose="020B0502040504020204"/>
                        </a:rPr>
                        <a:t>12332</a:t>
                      </a:r>
                    </a:p>
                  </a:txBody>
                  <a:tcPr anchor="ctr"/>
                </a:tc>
                <a:tc>
                  <a:txBody>
                    <a:bodyPr/>
                    <a:lstStyle/>
                    <a:p>
                      <a:pPr algn="ctr" fontAlgn="ctr"/>
                      <a:r>
                        <a:rPr lang="en-US" sz="1800" b="1" dirty="0">
                          <a:solidFill>
                            <a:schemeClr val="accent2"/>
                          </a:solidFill>
                          <a:effectLst/>
                          <a:latin typeface="Noto Sans" panose="020B0502040504020204"/>
                        </a:rPr>
                        <a:t>2%</a:t>
                      </a:r>
                    </a:p>
                  </a:txBody>
                  <a:tcPr anchor="ctr"/>
                </a:tc>
                <a:extLst>
                  <a:ext uri="{0D108BD9-81ED-4DB2-BD59-A6C34878D82A}">
                    <a16:rowId xmlns:a16="http://schemas.microsoft.com/office/drawing/2014/main" val="2614069197"/>
                  </a:ext>
                </a:extLst>
              </a:tr>
            </a:tbl>
          </a:graphicData>
        </a:graphic>
      </p:graphicFrame>
      <p:sp>
        <p:nvSpPr>
          <p:cNvPr id="10" name="TextBox 9">
            <a:extLst>
              <a:ext uri="{FF2B5EF4-FFF2-40B4-BE49-F238E27FC236}">
                <a16:creationId xmlns:a16="http://schemas.microsoft.com/office/drawing/2014/main" id="{EF199BAB-E105-4C04-8AF6-E36BD1D08DB1}"/>
              </a:ext>
            </a:extLst>
          </p:cNvPr>
          <p:cNvSpPr txBox="1"/>
          <p:nvPr/>
        </p:nvSpPr>
        <p:spPr>
          <a:xfrm>
            <a:off x="294051" y="759503"/>
            <a:ext cx="4656582" cy="200054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32%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of Incidents Concentrated in 13% of Neighbourhoods</a:t>
            </a:r>
          </a:p>
        </p:txBody>
      </p:sp>
      <p:pic>
        <p:nvPicPr>
          <p:cNvPr id="6" name="Picture 5">
            <a:extLst>
              <a:ext uri="{FF2B5EF4-FFF2-40B4-BE49-F238E27FC236}">
                <a16:creationId xmlns:a16="http://schemas.microsoft.com/office/drawing/2014/main" id="{54C88FEA-E1C7-47E3-8A2A-013F4761894C}"/>
              </a:ext>
            </a:extLst>
          </p:cNvPr>
          <p:cNvPicPr>
            <a:picLocks noChangeAspect="1"/>
          </p:cNvPicPr>
          <p:nvPr/>
        </p:nvPicPr>
        <p:blipFill>
          <a:blip r:embed="rId5"/>
          <a:stretch>
            <a:fillRect/>
          </a:stretch>
        </p:blipFill>
        <p:spPr>
          <a:xfrm>
            <a:off x="5321011" y="1491185"/>
            <a:ext cx="5976642" cy="5117356"/>
          </a:xfrm>
          <a:prstGeom prst="rect">
            <a:avLst/>
          </a:prstGeom>
          <a:effectLst>
            <a:softEdge rad="152400"/>
          </a:effectLst>
        </p:spPr>
      </p:pic>
      <p:pic>
        <p:nvPicPr>
          <p:cNvPr id="4" name="Audio 3">
            <a:hlinkClick r:id="" action="ppaction://media"/>
            <a:extLst>
              <a:ext uri="{FF2B5EF4-FFF2-40B4-BE49-F238E27FC236}">
                <a16:creationId xmlns:a16="http://schemas.microsoft.com/office/drawing/2014/main" id="{8784EA92-EED1-4BA8-B068-DCD79C8F22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42433876"/>
      </p:ext>
    </p:extLst>
  </p:cSld>
  <p:clrMapOvr>
    <a:masterClrMapping/>
  </p:clrMapOvr>
  <mc:AlternateContent xmlns:mc="http://schemas.openxmlformats.org/markup-compatibility/2006">
    <mc:Choice xmlns:p14="http://schemas.microsoft.com/office/powerpoint/2010/main" Requires="p14">
      <p:transition spd="slow" p14:dur="2000" advTm="46699"/>
    </mc:Choice>
    <mc:Fallback>
      <p:transition spd="slow" advTm="4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8" y="-6640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Time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TextBox 8">
            <a:extLst>
              <a:ext uri="{FF2B5EF4-FFF2-40B4-BE49-F238E27FC236}">
                <a16:creationId xmlns:a16="http://schemas.microsoft.com/office/drawing/2014/main" id="{238CCB4F-AB70-43D4-B229-E4E6C9E85469}"/>
              </a:ext>
            </a:extLst>
          </p:cNvPr>
          <p:cNvSpPr txBox="1"/>
          <p:nvPr/>
        </p:nvSpPr>
        <p:spPr>
          <a:xfrm>
            <a:off x="1655058" y="1358302"/>
            <a:ext cx="3914606" cy="153888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12%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Incident Increase from 2014 – 2019</a:t>
            </a:r>
          </a:p>
          <a:p>
            <a:pPr marL="0" marR="0" lvl="0" indent="0" defTabSz="914400" rtl="0" eaLnBrk="1" fontAlgn="auto" latinLnBrk="0" hangingPunct="1">
              <a:lnSpc>
                <a:spcPct val="100000"/>
              </a:lnSpc>
              <a:spcBef>
                <a:spcPts val="0"/>
              </a:spcBef>
              <a:spcAft>
                <a:spcPts val="0"/>
              </a:spcAft>
              <a:buClrTx/>
              <a:buSzTx/>
              <a:buFontTx/>
              <a:buNone/>
              <a:tabLst/>
              <a:defRPr/>
            </a:pPr>
            <a:r>
              <a:rPr lang="en-GB" sz="2000" b="1" dirty="0">
                <a:solidFill>
                  <a:schemeClr val="accent5"/>
                </a:solidFill>
                <a:latin typeface="Noto Sans" panose="020B0502040504020204" pitchFamily="34"/>
                <a:ea typeface="Noto Sans" panose="020B0502040504020204" pitchFamily="34"/>
                <a:cs typeface="Noto Sans" panose="020B0502040504020204" pitchFamily="34"/>
              </a:rPr>
              <a:t>83K to 93K per year</a:t>
            </a:r>
            <a:endPar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a:extLst>
              <a:ext uri="{FF2B5EF4-FFF2-40B4-BE49-F238E27FC236}">
                <a16:creationId xmlns:a16="http://schemas.microsoft.com/office/drawing/2014/main" id="{566C83AF-8BC5-4F0E-9245-6D010A9CF2C9}"/>
              </a:ext>
            </a:extLst>
          </p:cNvPr>
          <p:cNvPicPr>
            <a:picLocks noChangeAspect="1"/>
          </p:cNvPicPr>
          <p:nvPr/>
        </p:nvPicPr>
        <p:blipFill>
          <a:blip r:embed="rId5"/>
          <a:stretch>
            <a:fillRect/>
          </a:stretch>
        </p:blipFill>
        <p:spPr>
          <a:xfrm>
            <a:off x="4056161" y="3140868"/>
            <a:ext cx="7802880" cy="3257550"/>
          </a:xfrm>
          <a:prstGeom prst="rect">
            <a:avLst/>
          </a:prstGeom>
          <a:effectLst>
            <a:softEdge rad="101600"/>
          </a:effectLst>
        </p:spPr>
      </p:pic>
      <p:sp>
        <p:nvSpPr>
          <p:cNvPr id="10" name="TextBox 9">
            <a:extLst>
              <a:ext uri="{FF2B5EF4-FFF2-40B4-BE49-F238E27FC236}">
                <a16:creationId xmlns:a16="http://schemas.microsoft.com/office/drawing/2014/main" id="{F670AB6B-5CCD-457A-9A7F-1DCEE10CCF64}"/>
              </a:ext>
            </a:extLst>
          </p:cNvPr>
          <p:cNvSpPr txBox="1"/>
          <p:nvPr/>
        </p:nvSpPr>
        <p:spPr>
          <a:xfrm>
            <a:off x="7547874" y="1329764"/>
            <a:ext cx="3156717" cy="153888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38%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Incident that Occur between May and August</a:t>
            </a:r>
          </a:p>
        </p:txBody>
      </p:sp>
      <p:graphicFrame>
        <p:nvGraphicFramePr>
          <p:cNvPr id="11" name="Table 10">
            <a:extLst>
              <a:ext uri="{FF2B5EF4-FFF2-40B4-BE49-F238E27FC236}">
                <a16:creationId xmlns:a16="http://schemas.microsoft.com/office/drawing/2014/main" id="{4E2B595F-A75D-47D2-A12D-C61C357ADD6B}"/>
              </a:ext>
            </a:extLst>
          </p:cNvPr>
          <p:cNvGraphicFramePr>
            <a:graphicFrameLocks noGrp="1"/>
          </p:cNvGraphicFramePr>
          <p:nvPr>
            <p:extLst>
              <p:ext uri="{D42A27DB-BD31-4B8C-83A1-F6EECF244321}">
                <p14:modId xmlns:p14="http://schemas.microsoft.com/office/powerpoint/2010/main" val="3536521803"/>
              </p:ext>
            </p:extLst>
          </p:nvPr>
        </p:nvGraphicFramePr>
        <p:xfrm>
          <a:off x="332959" y="3781544"/>
          <a:ext cx="3280640" cy="2225040"/>
        </p:xfrm>
        <a:graphic>
          <a:graphicData uri="http://schemas.openxmlformats.org/drawingml/2006/table">
            <a:tbl>
              <a:tblPr firstRow="1" bandRow="1">
                <a:tableStyleId>{2D5ABB26-0587-4C30-8999-92F81FD0307C}</a:tableStyleId>
              </a:tblPr>
              <a:tblGrid>
                <a:gridCol w="1970127">
                  <a:extLst>
                    <a:ext uri="{9D8B030D-6E8A-4147-A177-3AD203B41FA5}">
                      <a16:colId xmlns:a16="http://schemas.microsoft.com/office/drawing/2014/main" val="2541816257"/>
                    </a:ext>
                  </a:extLst>
                </a:gridCol>
                <a:gridCol w="1310513">
                  <a:extLst>
                    <a:ext uri="{9D8B030D-6E8A-4147-A177-3AD203B41FA5}">
                      <a16:colId xmlns:a16="http://schemas.microsoft.com/office/drawing/2014/main" val="1684354269"/>
                    </a:ext>
                  </a:extLst>
                </a:gridCol>
              </a:tblGrid>
              <a:tr h="370840">
                <a:tc>
                  <a:txBody>
                    <a:bodyPr/>
                    <a:lstStyle/>
                    <a:p>
                      <a:pPr algn="ctr" fontAlgn="ctr"/>
                      <a:r>
                        <a:rPr lang="en-US" sz="1800" b="1" dirty="0">
                          <a:solidFill>
                            <a:schemeClr val="accent5"/>
                          </a:solidFill>
                          <a:effectLst/>
                          <a:latin typeface="Noto Sans" panose="020B0502040504020204"/>
                        </a:rPr>
                        <a:t>Midnight to 4 AM</a:t>
                      </a:r>
                    </a:p>
                  </a:txBody>
                  <a:tcPr anchor="ctr"/>
                </a:tc>
                <a:tc>
                  <a:txBody>
                    <a:bodyPr/>
                    <a:lstStyle/>
                    <a:p>
                      <a:pPr algn="ctr" fontAlgn="ctr"/>
                      <a:r>
                        <a:rPr lang="en-US" sz="1800" b="1" dirty="0">
                          <a:solidFill>
                            <a:schemeClr val="accent5"/>
                          </a:solidFill>
                          <a:effectLst/>
                          <a:latin typeface="Noto Sans" panose="020B0502040504020204"/>
                        </a:rPr>
                        <a:t>16%</a:t>
                      </a:r>
                    </a:p>
                  </a:txBody>
                  <a:tcPr anchor="ctr"/>
                </a:tc>
                <a:extLst>
                  <a:ext uri="{0D108BD9-81ED-4DB2-BD59-A6C34878D82A}">
                    <a16:rowId xmlns:a16="http://schemas.microsoft.com/office/drawing/2014/main" val="1285262611"/>
                  </a:ext>
                </a:extLst>
              </a:tr>
              <a:tr h="370840">
                <a:tc>
                  <a:txBody>
                    <a:bodyPr/>
                    <a:lstStyle/>
                    <a:p>
                      <a:pPr algn="ctr" fontAlgn="ctr"/>
                      <a:r>
                        <a:rPr lang="en-US" sz="1800" b="1" dirty="0">
                          <a:solidFill>
                            <a:schemeClr val="accent5"/>
                          </a:solidFill>
                          <a:effectLst/>
                          <a:latin typeface="Noto Sans" panose="020B0502040504020204"/>
                        </a:rPr>
                        <a:t>4 AM to 8 AM</a:t>
                      </a:r>
                    </a:p>
                  </a:txBody>
                  <a:tcPr anchor="ctr"/>
                </a:tc>
                <a:tc>
                  <a:txBody>
                    <a:bodyPr/>
                    <a:lstStyle/>
                    <a:p>
                      <a:pPr algn="ctr" fontAlgn="ctr"/>
                      <a:r>
                        <a:rPr lang="en-US" sz="1800" b="1" dirty="0">
                          <a:solidFill>
                            <a:schemeClr val="accent5"/>
                          </a:solidFill>
                          <a:effectLst/>
                          <a:latin typeface="Noto Sans" panose="020B0502040504020204"/>
                        </a:rPr>
                        <a:t>8%</a:t>
                      </a:r>
                    </a:p>
                  </a:txBody>
                  <a:tcPr anchor="ctr"/>
                </a:tc>
                <a:extLst>
                  <a:ext uri="{0D108BD9-81ED-4DB2-BD59-A6C34878D82A}">
                    <a16:rowId xmlns:a16="http://schemas.microsoft.com/office/drawing/2014/main" val="718905977"/>
                  </a:ext>
                </a:extLst>
              </a:tr>
              <a:tr h="370840">
                <a:tc>
                  <a:txBody>
                    <a:bodyPr/>
                    <a:lstStyle/>
                    <a:p>
                      <a:pPr algn="ctr" fontAlgn="ctr"/>
                      <a:r>
                        <a:rPr lang="en-US" sz="1800" b="1" dirty="0">
                          <a:solidFill>
                            <a:schemeClr val="accent5"/>
                          </a:solidFill>
                          <a:effectLst/>
                          <a:latin typeface="Noto Sans" panose="020B0502040504020204"/>
                        </a:rPr>
                        <a:t>8 AM to 12 PM</a:t>
                      </a:r>
                    </a:p>
                  </a:txBody>
                  <a:tcPr anchor="ctr"/>
                </a:tc>
                <a:tc>
                  <a:txBody>
                    <a:bodyPr/>
                    <a:lstStyle/>
                    <a:p>
                      <a:pPr algn="ctr" fontAlgn="ctr"/>
                      <a:r>
                        <a:rPr lang="en-US" sz="1800" b="1" dirty="0">
                          <a:solidFill>
                            <a:schemeClr val="accent5"/>
                          </a:solidFill>
                          <a:effectLst/>
                          <a:latin typeface="Noto Sans" panose="020B0502040504020204"/>
                        </a:rPr>
                        <a:t>18%</a:t>
                      </a:r>
                    </a:p>
                  </a:txBody>
                  <a:tcPr anchor="ctr"/>
                </a:tc>
                <a:extLst>
                  <a:ext uri="{0D108BD9-81ED-4DB2-BD59-A6C34878D82A}">
                    <a16:rowId xmlns:a16="http://schemas.microsoft.com/office/drawing/2014/main" val="1396231587"/>
                  </a:ext>
                </a:extLst>
              </a:tr>
              <a:tr h="370840">
                <a:tc>
                  <a:txBody>
                    <a:bodyPr/>
                    <a:lstStyle/>
                    <a:p>
                      <a:pPr algn="ctr" fontAlgn="ctr"/>
                      <a:r>
                        <a:rPr lang="en-US" sz="1800" b="1" dirty="0">
                          <a:solidFill>
                            <a:schemeClr val="accent5"/>
                          </a:solidFill>
                          <a:effectLst/>
                          <a:latin typeface="Noto Sans" panose="020B0502040504020204"/>
                        </a:rPr>
                        <a:t>12 PM to 4 PM</a:t>
                      </a:r>
                    </a:p>
                  </a:txBody>
                  <a:tcPr anchor="ctr"/>
                </a:tc>
                <a:tc>
                  <a:txBody>
                    <a:bodyPr/>
                    <a:lstStyle/>
                    <a:p>
                      <a:pPr algn="ctr" fontAlgn="ctr"/>
                      <a:r>
                        <a:rPr lang="en-US" sz="1800" b="1" dirty="0">
                          <a:solidFill>
                            <a:schemeClr val="accent5"/>
                          </a:solidFill>
                          <a:effectLst/>
                          <a:latin typeface="Noto Sans" panose="020B0502040504020204"/>
                        </a:rPr>
                        <a:t>20%</a:t>
                      </a:r>
                    </a:p>
                  </a:txBody>
                  <a:tcPr anchor="ctr"/>
                </a:tc>
                <a:extLst>
                  <a:ext uri="{0D108BD9-81ED-4DB2-BD59-A6C34878D82A}">
                    <a16:rowId xmlns:a16="http://schemas.microsoft.com/office/drawing/2014/main" val="227517254"/>
                  </a:ext>
                </a:extLst>
              </a:tr>
              <a:tr h="370840">
                <a:tc>
                  <a:txBody>
                    <a:bodyPr/>
                    <a:lstStyle/>
                    <a:p>
                      <a:pPr algn="ctr" fontAlgn="ctr"/>
                      <a:r>
                        <a:rPr lang="en-US" sz="1800" b="1" dirty="0">
                          <a:solidFill>
                            <a:schemeClr val="accent5"/>
                          </a:solidFill>
                          <a:effectLst/>
                          <a:latin typeface="Noto Sans" panose="020B0502040504020204"/>
                        </a:rPr>
                        <a:t>4 PM to 8 PM</a:t>
                      </a:r>
                    </a:p>
                  </a:txBody>
                  <a:tcPr anchor="ctr"/>
                </a:tc>
                <a:tc>
                  <a:txBody>
                    <a:bodyPr/>
                    <a:lstStyle/>
                    <a:p>
                      <a:pPr algn="ctr" fontAlgn="ctr"/>
                      <a:r>
                        <a:rPr lang="en-US" sz="1800" b="1" dirty="0">
                          <a:solidFill>
                            <a:schemeClr val="accent5"/>
                          </a:solidFill>
                          <a:effectLst/>
                          <a:latin typeface="Noto Sans" panose="020B0502040504020204"/>
                        </a:rPr>
                        <a:t>22%</a:t>
                      </a:r>
                    </a:p>
                  </a:txBody>
                  <a:tcPr anchor="ctr"/>
                </a:tc>
                <a:extLst>
                  <a:ext uri="{0D108BD9-81ED-4DB2-BD59-A6C34878D82A}">
                    <a16:rowId xmlns:a16="http://schemas.microsoft.com/office/drawing/2014/main" val="2816419454"/>
                  </a:ext>
                </a:extLst>
              </a:tr>
              <a:tr h="370840">
                <a:tc>
                  <a:txBody>
                    <a:bodyPr/>
                    <a:lstStyle/>
                    <a:p>
                      <a:pPr algn="ctr" fontAlgn="ctr"/>
                      <a:r>
                        <a:rPr lang="en-US" sz="1800" b="1" dirty="0">
                          <a:solidFill>
                            <a:schemeClr val="accent5"/>
                          </a:solidFill>
                          <a:effectLst/>
                          <a:latin typeface="Noto Sans" panose="020B0502040504020204"/>
                        </a:rPr>
                        <a:t>8 PM to Midnight</a:t>
                      </a:r>
                    </a:p>
                  </a:txBody>
                  <a:tcPr anchor="ctr"/>
                </a:tc>
                <a:tc>
                  <a:txBody>
                    <a:bodyPr/>
                    <a:lstStyle/>
                    <a:p>
                      <a:pPr algn="ctr" fontAlgn="ctr"/>
                      <a:r>
                        <a:rPr lang="en-US" sz="1800" b="1" dirty="0">
                          <a:solidFill>
                            <a:schemeClr val="accent5"/>
                          </a:solidFill>
                          <a:effectLst/>
                          <a:latin typeface="Noto Sans" panose="020B0502040504020204"/>
                        </a:rPr>
                        <a:t>16%</a:t>
                      </a:r>
                    </a:p>
                  </a:txBody>
                  <a:tcPr anchor="ctr"/>
                </a:tc>
                <a:extLst>
                  <a:ext uri="{0D108BD9-81ED-4DB2-BD59-A6C34878D82A}">
                    <a16:rowId xmlns:a16="http://schemas.microsoft.com/office/drawing/2014/main" val="4047609304"/>
                  </a:ext>
                </a:extLst>
              </a:tr>
            </a:tbl>
          </a:graphicData>
        </a:graphic>
      </p:graphicFrame>
      <p:pic>
        <p:nvPicPr>
          <p:cNvPr id="6" name="Audio 5">
            <a:hlinkClick r:id="" action="ppaction://media"/>
            <a:extLst>
              <a:ext uri="{FF2B5EF4-FFF2-40B4-BE49-F238E27FC236}">
                <a16:creationId xmlns:a16="http://schemas.microsoft.com/office/drawing/2014/main" id="{730D8A60-36F5-4A79-9F2F-5AFDC84399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68639515"/>
      </p:ext>
    </p:extLst>
  </p:cSld>
  <p:clrMapOvr>
    <a:masterClrMapping/>
  </p:clrMapOvr>
  <mc:AlternateContent xmlns:mc="http://schemas.openxmlformats.org/markup-compatibility/2006">
    <mc:Choice xmlns:p14="http://schemas.microsoft.com/office/powerpoint/2010/main" Requires="p14">
      <p:transition spd="slow" p14:dur="2000" advTm="105832"/>
    </mc:Choice>
    <mc:Fallback>
      <p:transition spd="slow" advTm="105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9" y="-66409"/>
            <a:ext cx="785546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8B894B-7DCA-4B54-ADCD-7CE76422C696}"/>
              </a:ext>
            </a:extLst>
          </p:cNvPr>
          <p:cNvSpPr txBox="1"/>
          <p:nvPr/>
        </p:nvSpPr>
        <p:spPr>
          <a:xfrm>
            <a:off x="1933172" y="1258660"/>
            <a:ext cx="2189729"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600K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Residents</a:t>
            </a:r>
          </a:p>
        </p:txBody>
      </p:sp>
      <p:sp>
        <p:nvSpPr>
          <p:cNvPr id="11" name="TextBox 10">
            <a:extLst>
              <a:ext uri="{FF2B5EF4-FFF2-40B4-BE49-F238E27FC236}">
                <a16:creationId xmlns:a16="http://schemas.microsoft.com/office/drawing/2014/main" id="{332F6897-9DE0-4F53-A40B-868399AB72A2}"/>
              </a:ext>
            </a:extLst>
          </p:cNvPr>
          <p:cNvSpPr txBox="1"/>
          <p:nvPr/>
        </p:nvSpPr>
        <p:spPr>
          <a:xfrm>
            <a:off x="821316" y="4595911"/>
            <a:ext cx="3060755" cy="166199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286K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Households</a:t>
            </a:r>
          </a:p>
        </p:txBody>
      </p:sp>
      <p:grpSp>
        <p:nvGrpSpPr>
          <p:cNvPr id="12" name="Group 11">
            <a:extLst>
              <a:ext uri="{FF2B5EF4-FFF2-40B4-BE49-F238E27FC236}">
                <a16:creationId xmlns:a16="http://schemas.microsoft.com/office/drawing/2014/main" id="{02FC8DE4-F82A-4744-ABB1-20525828EFD7}"/>
              </a:ext>
            </a:extLst>
          </p:cNvPr>
          <p:cNvGrpSpPr/>
          <p:nvPr/>
        </p:nvGrpSpPr>
        <p:grpSpPr>
          <a:xfrm>
            <a:off x="794400" y="1381879"/>
            <a:ext cx="1011281" cy="2775740"/>
            <a:chOff x="5582930" y="2331804"/>
            <a:chExt cx="1011281" cy="2775740"/>
          </a:xfrm>
          <a:solidFill>
            <a:schemeClr val="accent2"/>
          </a:solidFill>
        </p:grpSpPr>
        <p:sp>
          <p:nvSpPr>
            <p:cNvPr id="13" name="Freeform 16">
              <a:extLst>
                <a:ext uri="{FF2B5EF4-FFF2-40B4-BE49-F238E27FC236}">
                  <a16:creationId xmlns:a16="http://schemas.microsoft.com/office/drawing/2014/main" id="{1852ED22-C4E2-498A-9485-7B96799E8C5F}"/>
                </a:ext>
              </a:extLst>
            </p:cNvPr>
            <p:cNvSpPr>
              <a:spLocks/>
            </p:cNvSpPr>
            <p:nvPr/>
          </p:nvSpPr>
          <p:spPr bwMode="auto">
            <a:xfrm>
              <a:off x="5826853" y="2331804"/>
              <a:ext cx="521117" cy="541161"/>
            </a:xfrm>
            <a:custGeom>
              <a:avLst/>
              <a:gdLst>
                <a:gd name="T0" fmla="*/ 91 w 91"/>
                <a:gd name="T1" fmla="*/ 48 h 94"/>
                <a:gd name="T2" fmla="*/ 45 w 91"/>
                <a:gd name="T3" fmla="*/ 94 h 94"/>
                <a:gd name="T4" fmla="*/ 0 w 91"/>
                <a:gd name="T5" fmla="*/ 47 h 94"/>
                <a:gd name="T6" fmla="*/ 46 w 91"/>
                <a:gd name="T7" fmla="*/ 1 h 94"/>
                <a:gd name="T8" fmla="*/ 91 w 91"/>
                <a:gd name="T9" fmla="*/ 48 h 94"/>
              </a:gdLst>
              <a:ahLst/>
              <a:cxnLst>
                <a:cxn ang="0">
                  <a:pos x="T0" y="T1"/>
                </a:cxn>
                <a:cxn ang="0">
                  <a:pos x="T2" y="T3"/>
                </a:cxn>
                <a:cxn ang="0">
                  <a:pos x="T4" y="T5"/>
                </a:cxn>
                <a:cxn ang="0">
                  <a:pos x="T6" y="T7"/>
                </a:cxn>
                <a:cxn ang="0">
                  <a:pos x="T8" y="T9"/>
                </a:cxn>
              </a:cxnLst>
              <a:rect l="0" t="0" r="r" b="b"/>
              <a:pathLst>
                <a:path w="91" h="94">
                  <a:moveTo>
                    <a:pt x="91" y="48"/>
                  </a:moveTo>
                  <a:cubicBezTo>
                    <a:pt x="91" y="74"/>
                    <a:pt x="70" y="94"/>
                    <a:pt x="45" y="94"/>
                  </a:cubicBezTo>
                  <a:cubicBezTo>
                    <a:pt x="20" y="94"/>
                    <a:pt x="0" y="72"/>
                    <a:pt x="0" y="47"/>
                  </a:cubicBezTo>
                  <a:cubicBezTo>
                    <a:pt x="0" y="21"/>
                    <a:pt x="22" y="0"/>
                    <a:pt x="46" y="1"/>
                  </a:cubicBezTo>
                  <a:cubicBezTo>
                    <a:pt x="73" y="3"/>
                    <a:pt x="91" y="21"/>
                    <a:pt x="9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7F6110B9-6EF2-4673-AC4B-881431F8297A}"/>
                </a:ext>
              </a:extLst>
            </p:cNvPr>
            <p:cNvSpPr>
              <a:spLocks/>
            </p:cNvSpPr>
            <p:nvPr/>
          </p:nvSpPr>
          <p:spPr bwMode="auto">
            <a:xfrm>
              <a:off x="5582930" y="2902929"/>
              <a:ext cx="1011281" cy="2204615"/>
            </a:xfrm>
            <a:custGeom>
              <a:avLst/>
              <a:gdLst>
                <a:gd name="T0" fmla="*/ 35 w 177"/>
                <a:gd name="T1" fmla="*/ 194 h 385"/>
                <a:gd name="T2" fmla="*/ 1 w 177"/>
                <a:gd name="T3" fmla="*/ 168 h 385"/>
                <a:gd name="T4" fmla="*/ 7 w 177"/>
                <a:gd name="T5" fmla="*/ 38 h 385"/>
                <a:gd name="T6" fmla="*/ 53 w 177"/>
                <a:gd name="T7" fmla="*/ 1 h 385"/>
                <a:gd name="T8" fmla="*/ 124 w 177"/>
                <a:gd name="T9" fmla="*/ 1 h 385"/>
                <a:gd name="T10" fmla="*/ 172 w 177"/>
                <a:gd name="T11" fmla="*/ 47 h 385"/>
                <a:gd name="T12" fmla="*/ 177 w 177"/>
                <a:gd name="T13" fmla="*/ 171 h 385"/>
                <a:gd name="T14" fmla="*/ 142 w 177"/>
                <a:gd name="T15" fmla="*/ 194 h 385"/>
                <a:gd name="T16" fmla="*/ 141 w 177"/>
                <a:gd name="T17" fmla="*/ 209 h 385"/>
                <a:gd name="T18" fmla="*/ 141 w 177"/>
                <a:gd name="T19" fmla="*/ 354 h 385"/>
                <a:gd name="T20" fmla="*/ 112 w 177"/>
                <a:gd name="T21" fmla="*/ 382 h 385"/>
                <a:gd name="T22" fmla="*/ 87 w 177"/>
                <a:gd name="T23" fmla="*/ 368 h 385"/>
                <a:gd name="T24" fmla="*/ 59 w 177"/>
                <a:gd name="T25" fmla="*/ 382 h 385"/>
                <a:gd name="T26" fmla="*/ 38 w 177"/>
                <a:gd name="T27" fmla="*/ 366 h 385"/>
                <a:gd name="T28" fmla="*/ 36 w 177"/>
                <a:gd name="T29" fmla="*/ 348 h 385"/>
                <a:gd name="T30" fmla="*/ 36 w 177"/>
                <a:gd name="T31" fmla="*/ 209 h 385"/>
                <a:gd name="T32" fmla="*/ 35 w 177"/>
                <a:gd name="T33" fmla="*/ 194 h 385"/>
                <a:gd name="connsiteX0" fmla="*/ 1926 w 9949"/>
                <a:gd name="connsiteY0" fmla="*/ 5033 h 9932"/>
                <a:gd name="connsiteX1" fmla="*/ 5 w 9949"/>
                <a:gd name="connsiteY1" fmla="*/ 4358 h 9932"/>
                <a:gd name="connsiteX2" fmla="*/ 344 w 9949"/>
                <a:gd name="connsiteY2" fmla="*/ 981 h 9932"/>
                <a:gd name="connsiteX3" fmla="*/ 2943 w 9949"/>
                <a:gd name="connsiteY3" fmla="*/ 20 h 9932"/>
                <a:gd name="connsiteX4" fmla="*/ 6955 w 9949"/>
                <a:gd name="connsiteY4" fmla="*/ 20 h 9932"/>
                <a:gd name="connsiteX5" fmla="*/ 9667 w 9949"/>
                <a:gd name="connsiteY5" fmla="*/ 1215 h 9932"/>
                <a:gd name="connsiteX6" fmla="*/ 9949 w 9949"/>
                <a:gd name="connsiteY6" fmla="*/ 4436 h 9932"/>
                <a:gd name="connsiteX7" fmla="*/ 7972 w 9949"/>
                <a:gd name="connsiteY7" fmla="*/ 5033 h 9932"/>
                <a:gd name="connsiteX8" fmla="*/ 7915 w 9949"/>
                <a:gd name="connsiteY8" fmla="*/ 5423 h 9932"/>
                <a:gd name="connsiteX9" fmla="*/ 7915 w 9949"/>
                <a:gd name="connsiteY9" fmla="*/ 9189 h 9932"/>
                <a:gd name="connsiteX10" fmla="*/ 6277 w 9949"/>
                <a:gd name="connsiteY10" fmla="*/ 9916 h 9932"/>
                <a:gd name="connsiteX11" fmla="*/ 4864 w 9949"/>
                <a:gd name="connsiteY11" fmla="*/ 9552 h 9932"/>
                <a:gd name="connsiteX12" fmla="*/ 3282 w 9949"/>
                <a:gd name="connsiteY12" fmla="*/ 9916 h 9932"/>
                <a:gd name="connsiteX13" fmla="*/ 2096 w 9949"/>
                <a:gd name="connsiteY13" fmla="*/ 9500 h 9932"/>
                <a:gd name="connsiteX14" fmla="*/ 1983 w 9949"/>
                <a:gd name="connsiteY14" fmla="*/ 9033 h 9932"/>
                <a:gd name="connsiteX15" fmla="*/ 1983 w 9949"/>
                <a:gd name="connsiteY15" fmla="*/ 5423 h 9932"/>
                <a:gd name="connsiteX16" fmla="*/ 1926 w 9949"/>
                <a:gd name="connsiteY16" fmla="*/ 5033 h 9932"/>
                <a:gd name="connsiteX0" fmla="*/ 1936 w 10000"/>
                <a:gd name="connsiteY0" fmla="*/ 5067 h 10004"/>
                <a:gd name="connsiteX1" fmla="*/ 5 w 10000"/>
                <a:gd name="connsiteY1" fmla="*/ 4388 h 10004"/>
                <a:gd name="connsiteX2" fmla="*/ 346 w 10000"/>
                <a:gd name="connsiteY2" fmla="*/ 988 h 10004"/>
                <a:gd name="connsiteX3" fmla="*/ 2958 w 10000"/>
                <a:gd name="connsiteY3" fmla="*/ 20 h 10004"/>
                <a:gd name="connsiteX4" fmla="*/ 6991 w 10000"/>
                <a:gd name="connsiteY4" fmla="*/ 20 h 10004"/>
                <a:gd name="connsiteX5" fmla="*/ 9717 w 10000"/>
                <a:gd name="connsiteY5" fmla="*/ 1223 h 10004"/>
                <a:gd name="connsiteX6" fmla="*/ 10000 w 10000"/>
                <a:gd name="connsiteY6" fmla="*/ 4466 h 10004"/>
                <a:gd name="connsiteX7" fmla="*/ 8013 w 10000"/>
                <a:gd name="connsiteY7" fmla="*/ 5067 h 10004"/>
                <a:gd name="connsiteX8" fmla="*/ 7956 w 10000"/>
                <a:gd name="connsiteY8" fmla="*/ 5460 h 10004"/>
                <a:gd name="connsiteX9" fmla="*/ 7956 w 10000"/>
                <a:gd name="connsiteY9" fmla="*/ 9252 h 10004"/>
                <a:gd name="connsiteX10" fmla="*/ 6309 w 10000"/>
                <a:gd name="connsiteY10" fmla="*/ 9984 h 10004"/>
                <a:gd name="connsiteX11" fmla="*/ 4889 w 10000"/>
                <a:gd name="connsiteY11" fmla="*/ 9617 h 10004"/>
                <a:gd name="connsiteX12" fmla="*/ 3299 w 10000"/>
                <a:gd name="connsiteY12" fmla="*/ 9984 h 10004"/>
                <a:gd name="connsiteX13" fmla="*/ 2107 w 10000"/>
                <a:gd name="connsiteY13" fmla="*/ 9565 h 10004"/>
                <a:gd name="connsiteX14" fmla="*/ 1993 w 10000"/>
                <a:gd name="connsiteY14" fmla="*/ 9095 h 10004"/>
                <a:gd name="connsiteX15" fmla="*/ 1993 w 10000"/>
                <a:gd name="connsiteY15" fmla="*/ 5460 h 10004"/>
                <a:gd name="connsiteX16" fmla="*/ 1936 w 10000"/>
                <a:gd name="connsiteY16" fmla="*/ 5067 h 10004"/>
                <a:gd name="connsiteX0" fmla="*/ 1936 w 10000"/>
                <a:gd name="connsiteY0" fmla="*/ 5067 h 10003"/>
                <a:gd name="connsiteX1" fmla="*/ 5 w 10000"/>
                <a:gd name="connsiteY1" fmla="*/ 4388 h 10003"/>
                <a:gd name="connsiteX2" fmla="*/ 346 w 10000"/>
                <a:gd name="connsiteY2" fmla="*/ 988 h 10003"/>
                <a:gd name="connsiteX3" fmla="*/ 2958 w 10000"/>
                <a:gd name="connsiteY3" fmla="*/ 20 h 10003"/>
                <a:gd name="connsiteX4" fmla="*/ 6991 w 10000"/>
                <a:gd name="connsiteY4" fmla="*/ 20 h 10003"/>
                <a:gd name="connsiteX5" fmla="*/ 9717 w 10000"/>
                <a:gd name="connsiteY5" fmla="*/ 1223 h 10003"/>
                <a:gd name="connsiteX6" fmla="*/ 10000 w 10000"/>
                <a:gd name="connsiteY6" fmla="*/ 4466 h 10003"/>
                <a:gd name="connsiteX7" fmla="*/ 8013 w 10000"/>
                <a:gd name="connsiteY7" fmla="*/ 5067 h 10003"/>
                <a:gd name="connsiteX8" fmla="*/ 7956 w 10000"/>
                <a:gd name="connsiteY8" fmla="*/ 5460 h 10003"/>
                <a:gd name="connsiteX9" fmla="*/ 7956 w 10000"/>
                <a:gd name="connsiteY9" fmla="*/ 9252 h 10003"/>
                <a:gd name="connsiteX10" fmla="*/ 6309 w 10000"/>
                <a:gd name="connsiteY10" fmla="*/ 9984 h 10003"/>
                <a:gd name="connsiteX11" fmla="*/ 4967 w 10000"/>
                <a:gd name="connsiteY11" fmla="*/ 9610 h 10003"/>
                <a:gd name="connsiteX12" fmla="*/ 3299 w 10000"/>
                <a:gd name="connsiteY12" fmla="*/ 9984 h 10003"/>
                <a:gd name="connsiteX13" fmla="*/ 2107 w 10000"/>
                <a:gd name="connsiteY13" fmla="*/ 9565 h 10003"/>
                <a:gd name="connsiteX14" fmla="*/ 1993 w 10000"/>
                <a:gd name="connsiteY14" fmla="*/ 9095 h 10003"/>
                <a:gd name="connsiteX15" fmla="*/ 1993 w 10000"/>
                <a:gd name="connsiteY15" fmla="*/ 5460 h 10003"/>
                <a:gd name="connsiteX16" fmla="*/ 1936 w 10000"/>
                <a:gd name="connsiteY16" fmla="*/ 506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3">
                  <a:moveTo>
                    <a:pt x="1936" y="5067"/>
                  </a:moveTo>
                  <a:cubicBezTo>
                    <a:pt x="459" y="5172"/>
                    <a:pt x="-51" y="5015"/>
                    <a:pt x="5" y="4388"/>
                  </a:cubicBezTo>
                  <a:cubicBezTo>
                    <a:pt x="62" y="3237"/>
                    <a:pt x="176" y="2112"/>
                    <a:pt x="346" y="988"/>
                  </a:cubicBezTo>
                  <a:cubicBezTo>
                    <a:pt x="403" y="491"/>
                    <a:pt x="1652" y="46"/>
                    <a:pt x="2958" y="20"/>
                  </a:cubicBezTo>
                  <a:cubicBezTo>
                    <a:pt x="4321" y="-6"/>
                    <a:pt x="5628" y="-6"/>
                    <a:pt x="6991" y="20"/>
                  </a:cubicBezTo>
                  <a:cubicBezTo>
                    <a:pt x="8467" y="46"/>
                    <a:pt x="9603" y="517"/>
                    <a:pt x="9717" y="1223"/>
                  </a:cubicBezTo>
                  <a:cubicBezTo>
                    <a:pt x="9830" y="2296"/>
                    <a:pt x="9944" y="3368"/>
                    <a:pt x="10000" y="4466"/>
                  </a:cubicBezTo>
                  <a:cubicBezTo>
                    <a:pt x="10000" y="4989"/>
                    <a:pt x="9432" y="5172"/>
                    <a:pt x="8013" y="5067"/>
                  </a:cubicBezTo>
                  <a:cubicBezTo>
                    <a:pt x="8013" y="5198"/>
                    <a:pt x="7956" y="5329"/>
                    <a:pt x="7956" y="5460"/>
                  </a:cubicBezTo>
                  <a:lnTo>
                    <a:pt x="7956" y="9252"/>
                  </a:lnTo>
                  <a:cubicBezTo>
                    <a:pt x="7956" y="9748"/>
                    <a:pt x="7331" y="10062"/>
                    <a:pt x="6309" y="9984"/>
                  </a:cubicBezTo>
                  <a:cubicBezTo>
                    <a:pt x="5855" y="9958"/>
                    <a:pt x="5322" y="9897"/>
                    <a:pt x="4967" y="9610"/>
                  </a:cubicBezTo>
                  <a:cubicBezTo>
                    <a:pt x="4605" y="9904"/>
                    <a:pt x="4094" y="10062"/>
                    <a:pt x="3299" y="9984"/>
                  </a:cubicBezTo>
                  <a:cubicBezTo>
                    <a:pt x="2675" y="9958"/>
                    <a:pt x="2277" y="9827"/>
                    <a:pt x="2107" y="9565"/>
                  </a:cubicBezTo>
                  <a:cubicBezTo>
                    <a:pt x="2049" y="9409"/>
                    <a:pt x="1993" y="9252"/>
                    <a:pt x="1993" y="9095"/>
                  </a:cubicBezTo>
                  <a:lnTo>
                    <a:pt x="1993" y="5460"/>
                  </a:lnTo>
                  <a:cubicBezTo>
                    <a:pt x="1993" y="5329"/>
                    <a:pt x="1936" y="5198"/>
                    <a:pt x="1936" y="50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grpSp>
      <p:graphicFrame>
        <p:nvGraphicFramePr>
          <p:cNvPr id="65" name="Table 64">
            <a:extLst>
              <a:ext uri="{FF2B5EF4-FFF2-40B4-BE49-F238E27FC236}">
                <a16:creationId xmlns:a16="http://schemas.microsoft.com/office/drawing/2014/main" id="{D05DD71D-61CF-4033-9936-41DE86835A5B}"/>
              </a:ext>
            </a:extLst>
          </p:cNvPr>
          <p:cNvGraphicFramePr>
            <a:graphicFrameLocks noGrp="1"/>
          </p:cNvGraphicFramePr>
          <p:nvPr>
            <p:extLst>
              <p:ext uri="{D42A27DB-BD31-4B8C-83A1-F6EECF244321}">
                <p14:modId xmlns:p14="http://schemas.microsoft.com/office/powerpoint/2010/main" val="2583356414"/>
              </p:ext>
            </p:extLst>
          </p:nvPr>
        </p:nvGraphicFramePr>
        <p:xfrm>
          <a:off x="6500907" y="1381879"/>
          <a:ext cx="5462494" cy="5303520"/>
        </p:xfrm>
        <a:graphic>
          <a:graphicData uri="http://schemas.openxmlformats.org/drawingml/2006/table">
            <a:tbl>
              <a:tblPr firstRow="1" bandRow="1">
                <a:tableStyleId>{2D5ABB26-0587-4C30-8999-92F81FD0307C}</a:tableStyleId>
              </a:tblPr>
              <a:tblGrid>
                <a:gridCol w="2150723">
                  <a:extLst>
                    <a:ext uri="{9D8B030D-6E8A-4147-A177-3AD203B41FA5}">
                      <a16:colId xmlns:a16="http://schemas.microsoft.com/office/drawing/2014/main" val="4150782515"/>
                    </a:ext>
                  </a:extLst>
                </a:gridCol>
                <a:gridCol w="1752540">
                  <a:extLst>
                    <a:ext uri="{9D8B030D-6E8A-4147-A177-3AD203B41FA5}">
                      <a16:colId xmlns:a16="http://schemas.microsoft.com/office/drawing/2014/main" val="3735141281"/>
                    </a:ext>
                  </a:extLst>
                </a:gridCol>
                <a:gridCol w="1559231">
                  <a:extLst>
                    <a:ext uri="{9D8B030D-6E8A-4147-A177-3AD203B41FA5}">
                      <a16:colId xmlns:a16="http://schemas.microsoft.com/office/drawing/2014/main" val="2434680902"/>
                    </a:ext>
                  </a:extLst>
                </a:gridCol>
              </a:tblGrid>
              <a:tr h="401471">
                <a:tc>
                  <a:txBody>
                    <a:bodyPr/>
                    <a:lstStyle/>
                    <a:p>
                      <a:pPr algn="ctr" fontAlgn="ctr"/>
                      <a:r>
                        <a:rPr lang="en-US" sz="2400" b="1" dirty="0">
                          <a:solidFill>
                            <a:schemeClr val="accent2"/>
                          </a:solidFill>
                          <a:effectLst/>
                          <a:latin typeface="Noto Sans" panose="020B0502040504020204"/>
                        </a:rPr>
                        <a:t>Neighborhood</a:t>
                      </a:r>
                    </a:p>
                  </a:txBody>
                  <a:tcPr anchor="ctr"/>
                </a:tc>
                <a:tc>
                  <a:txBody>
                    <a:bodyPr/>
                    <a:lstStyle/>
                    <a:p>
                      <a:pPr algn="ctr" fontAlgn="ctr"/>
                      <a:r>
                        <a:rPr lang="en-US" sz="2400" b="1" dirty="0">
                          <a:solidFill>
                            <a:schemeClr val="accent2"/>
                          </a:solidFill>
                          <a:effectLst/>
                          <a:latin typeface="Noto Sans" panose="020B0502040504020204"/>
                        </a:rPr>
                        <a:t>Population</a:t>
                      </a:r>
                    </a:p>
                  </a:txBody>
                  <a:tcPr anchor="ctr"/>
                </a:tc>
                <a:tc>
                  <a:txBody>
                    <a:bodyPr/>
                    <a:lstStyle/>
                    <a:p>
                      <a:pPr algn="ctr" fontAlgn="ctr"/>
                      <a:r>
                        <a:rPr lang="en-US" sz="2400" b="1" dirty="0">
                          <a:solidFill>
                            <a:schemeClr val="accent2"/>
                          </a:solidFill>
                          <a:effectLst/>
                          <a:latin typeface="Noto Sans" panose="020B0502040504020204"/>
                        </a:rPr>
                        <a:t>% of Total</a:t>
                      </a:r>
                    </a:p>
                  </a:txBody>
                  <a:tcPr anchor="ctr"/>
                </a:tc>
                <a:extLst>
                  <a:ext uri="{0D108BD9-81ED-4DB2-BD59-A6C34878D82A}">
                    <a16:rowId xmlns:a16="http://schemas.microsoft.com/office/drawing/2014/main" val="3881168284"/>
                  </a:ext>
                </a:extLst>
              </a:tr>
              <a:tr h="401471">
                <a:tc>
                  <a:txBody>
                    <a:bodyPr/>
                    <a:lstStyle/>
                    <a:p>
                      <a:pPr algn="ctr" fontAlgn="ctr"/>
                      <a:r>
                        <a:rPr lang="en-US" sz="2400" b="1" dirty="0">
                          <a:solidFill>
                            <a:schemeClr val="accent2"/>
                          </a:solidFill>
                          <a:effectLst/>
                          <a:latin typeface="Noto Sans" panose="020B0502040504020204"/>
                        </a:rPr>
                        <a:t>Montebello</a:t>
                      </a:r>
                    </a:p>
                  </a:txBody>
                  <a:tcPr anchor="ctr"/>
                </a:tc>
                <a:tc>
                  <a:txBody>
                    <a:bodyPr/>
                    <a:lstStyle/>
                    <a:p>
                      <a:pPr algn="ctr" fontAlgn="ctr"/>
                      <a:r>
                        <a:rPr lang="en-US" sz="2400" b="1" dirty="0">
                          <a:solidFill>
                            <a:schemeClr val="accent2"/>
                          </a:solidFill>
                          <a:effectLst/>
                          <a:latin typeface="Noto Sans" panose="020B0502040504020204"/>
                        </a:rPr>
                        <a:t>30348</a:t>
                      </a:r>
                    </a:p>
                  </a:txBody>
                  <a:tcPr anchor="ctr"/>
                </a:tc>
                <a:tc>
                  <a:txBody>
                    <a:bodyPr/>
                    <a:lstStyle/>
                    <a:p>
                      <a:pPr algn="ctr" fontAlgn="ctr"/>
                      <a:r>
                        <a:rPr lang="en-US" sz="2400" b="1" dirty="0">
                          <a:solidFill>
                            <a:schemeClr val="accent2"/>
                          </a:solidFill>
                          <a:effectLst/>
                          <a:latin typeface="Noto Sans" panose="020B0502040504020204"/>
                        </a:rPr>
                        <a:t>5%</a:t>
                      </a:r>
                    </a:p>
                  </a:txBody>
                  <a:tcPr anchor="ctr"/>
                </a:tc>
                <a:extLst>
                  <a:ext uri="{0D108BD9-81ED-4DB2-BD59-A6C34878D82A}">
                    <a16:rowId xmlns:a16="http://schemas.microsoft.com/office/drawing/2014/main" val="2479225538"/>
                  </a:ext>
                </a:extLst>
              </a:tr>
              <a:tr h="401471">
                <a:tc>
                  <a:txBody>
                    <a:bodyPr/>
                    <a:lstStyle/>
                    <a:p>
                      <a:pPr algn="ctr" fontAlgn="ctr"/>
                      <a:r>
                        <a:rPr lang="en-US" sz="2400" b="1" dirty="0">
                          <a:solidFill>
                            <a:schemeClr val="accent2"/>
                          </a:solidFill>
                          <a:effectLst/>
                          <a:latin typeface="Noto Sans" panose="020B0502040504020204"/>
                        </a:rPr>
                        <a:t>Gateway</a:t>
                      </a:r>
                    </a:p>
                    <a:p>
                      <a:pPr algn="ctr" fontAlgn="ctr"/>
                      <a:r>
                        <a:rPr lang="en-US" sz="2400" b="1" dirty="0">
                          <a:solidFill>
                            <a:schemeClr val="accent2"/>
                          </a:solidFill>
                          <a:effectLst/>
                          <a:latin typeface="Noto Sans" panose="020B0502040504020204"/>
                        </a:rPr>
                        <a:t>Green Valley</a:t>
                      </a:r>
                    </a:p>
                  </a:txBody>
                  <a:tcPr anchor="ctr"/>
                </a:tc>
                <a:tc>
                  <a:txBody>
                    <a:bodyPr/>
                    <a:lstStyle/>
                    <a:p>
                      <a:pPr algn="ctr" fontAlgn="ctr"/>
                      <a:r>
                        <a:rPr lang="en-US" sz="2400" b="1" dirty="0">
                          <a:solidFill>
                            <a:schemeClr val="accent2"/>
                          </a:solidFill>
                          <a:effectLst/>
                          <a:latin typeface="Noto Sans" panose="020B0502040504020204"/>
                        </a:rPr>
                        <a:t>22091</a:t>
                      </a:r>
                    </a:p>
                  </a:txBody>
                  <a:tcPr anchor="ctr"/>
                </a:tc>
                <a:tc>
                  <a:txBody>
                    <a:bodyPr/>
                    <a:lstStyle/>
                    <a:p>
                      <a:pPr algn="ctr" fontAlgn="ctr"/>
                      <a:r>
                        <a:rPr lang="en-US" sz="2400" b="1" dirty="0">
                          <a:solidFill>
                            <a:schemeClr val="accent2"/>
                          </a:solidFill>
                          <a:effectLst/>
                          <a:latin typeface="Noto Sans" panose="020B0502040504020204"/>
                        </a:rPr>
                        <a:t>4%</a:t>
                      </a:r>
                    </a:p>
                  </a:txBody>
                  <a:tcPr anchor="ctr"/>
                </a:tc>
                <a:extLst>
                  <a:ext uri="{0D108BD9-81ED-4DB2-BD59-A6C34878D82A}">
                    <a16:rowId xmlns:a16="http://schemas.microsoft.com/office/drawing/2014/main" val="1092170909"/>
                  </a:ext>
                </a:extLst>
              </a:tr>
              <a:tr h="401471">
                <a:tc>
                  <a:txBody>
                    <a:bodyPr/>
                    <a:lstStyle/>
                    <a:p>
                      <a:pPr algn="ctr" fontAlgn="ctr"/>
                      <a:r>
                        <a:rPr lang="en-US" sz="2400" b="1" dirty="0">
                          <a:solidFill>
                            <a:schemeClr val="accent2"/>
                          </a:solidFill>
                          <a:effectLst/>
                          <a:latin typeface="Noto Sans" panose="020B0502040504020204"/>
                        </a:rPr>
                        <a:t>Hampden</a:t>
                      </a:r>
                    </a:p>
                  </a:txBody>
                  <a:tcPr anchor="ctr"/>
                </a:tc>
                <a:tc>
                  <a:txBody>
                    <a:bodyPr/>
                    <a:lstStyle/>
                    <a:p>
                      <a:pPr algn="ctr" fontAlgn="ctr"/>
                      <a:r>
                        <a:rPr lang="en-US" sz="2400" b="1" dirty="0">
                          <a:solidFill>
                            <a:schemeClr val="accent2"/>
                          </a:solidFill>
                          <a:effectLst/>
                          <a:latin typeface="Noto Sans" panose="020B0502040504020204"/>
                        </a:rPr>
                        <a:t>17547</a:t>
                      </a:r>
                    </a:p>
                  </a:txBody>
                  <a:tcPr anchor="ctr"/>
                </a:tc>
                <a:tc>
                  <a:txBody>
                    <a:bodyPr/>
                    <a:lstStyle/>
                    <a:p>
                      <a:pPr algn="ctr" fontAlgn="ctr"/>
                      <a:r>
                        <a:rPr lang="en-US" sz="24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879463224"/>
                  </a:ext>
                </a:extLst>
              </a:tr>
              <a:tr h="401471">
                <a:tc>
                  <a:txBody>
                    <a:bodyPr/>
                    <a:lstStyle/>
                    <a:p>
                      <a:pPr algn="ctr" fontAlgn="ctr"/>
                      <a:r>
                        <a:rPr lang="en-US" sz="2400" b="1" dirty="0">
                          <a:solidFill>
                            <a:schemeClr val="accent2"/>
                          </a:solidFill>
                          <a:effectLst/>
                          <a:latin typeface="Noto Sans" panose="020B0502040504020204"/>
                        </a:rPr>
                        <a:t>Westwood</a:t>
                      </a:r>
                    </a:p>
                  </a:txBody>
                  <a:tcPr anchor="ctr"/>
                </a:tc>
                <a:tc>
                  <a:txBody>
                    <a:bodyPr/>
                    <a:lstStyle/>
                    <a:p>
                      <a:pPr algn="ctr" fontAlgn="ctr"/>
                      <a:r>
                        <a:rPr lang="en-US" sz="2400" b="1" dirty="0">
                          <a:solidFill>
                            <a:schemeClr val="accent2"/>
                          </a:solidFill>
                          <a:effectLst/>
                          <a:latin typeface="Noto Sans" panose="020B0502040504020204"/>
                        </a:rPr>
                        <a:t>14708</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772881514"/>
                  </a:ext>
                </a:extLst>
              </a:tr>
              <a:tr h="401471">
                <a:tc>
                  <a:txBody>
                    <a:bodyPr/>
                    <a:lstStyle/>
                    <a:p>
                      <a:pPr algn="ctr" fontAlgn="ctr"/>
                      <a:r>
                        <a:rPr lang="en-US" sz="2400" b="1" dirty="0">
                          <a:solidFill>
                            <a:schemeClr val="accent2"/>
                          </a:solidFill>
                          <a:effectLst/>
                          <a:latin typeface="Noto Sans" panose="020B0502040504020204"/>
                        </a:rPr>
                        <a:t>Capitol Hill</a:t>
                      </a:r>
                    </a:p>
                  </a:txBody>
                  <a:tcPr anchor="ctr"/>
                </a:tc>
                <a:tc>
                  <a:txBody>
                    <a:bodyPr/>
                    <a:lstStyle/>
                    <a:p>
                      <a:pPr algn="ctr" fontAlgn="ctr"/>
                      <a:r>
                        <a:rPr lang="en-US" sz="2400" b="1" dirty="0">
                          <a:solidFill>
                            <a:schemeClr val="accent2"/>
                          </a:solidFill>
                          <a:effectLst/>
                          <a:latin typeface="Noto Sans" panose="020B0502040504020204"/>
                        </a:rPr>
                        <a:t>14370</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1335575398"/>
                  </a:ext>
                </a:extLst>
              </a:tr>
              <a:tr h="401471">
                <a:tc>
                  <a:txBody>
                    <a:bodyPr/>
                    <a:lstStyle/>
                    <a:p>
                      <a:pPr algn="ctr" fontAlgn="ctr"/>
                      <a:r>
                        <a:rPr lang="en-US" sz="2400" b="1" dirty="0">
                          <a:solidFill>
                            <a:schemeClr val="accent2"/>
                          </a:solidFill>
                          <a:effectLst/>
                          <a:latin typeface="Noto Sans" panose="020B0502040504020204"/>
                        </a:rPr>
                        <a:t>Stapleton</a:t>
                      </a:r>
                    </a:p>
                  </a:txBody>
                  <a:tcPr anchor="ctr"/>
                </a:tc>
                <a:tc>
                  <a:txBody>
                    <a:bodyPr/>
                    <a:lstStyle/>
                    <a:p>
                      <a:pPr algn="ctr" fontAlgn="ctr"/>
                      <a:r>
                        <a:rPr lang="en-US" sz="2400" b="1" dirty="0">
                          <a:solidFill>
                            <a:schemeClr val="accent2"/>
                          </a:solidFill>
                          <a:effectLst/>
                          <a:latin typeface="Noto Sans" panose="020B0502040504020204"/>
                        </a:rPr>
                        <a:t>13948</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2428707319"/>
                  </a:ext>
                </a:extLst>
              </a:tr>
              <a:tr h="401471">
                <a:tc>
                  <a:txBody>
                    <a:bodyPr/>
                    <a:lstStyle/>
                    <a:p>
                      <a:pPr algn="ctr" fontAlgn="ctr"/>
                      <a:r>
                        <a:rPr lang="en-US" sz="2400" b="1" dirty="0">
                          <a:solidFill>
                            <a:schemeClr val="accent2"/>
                          </a:solidFill>
                          <a:effectLst/>
                          <a:latin typeface="Noto Sans" panose="020B0502040504020204"/>
                        </a:rPr>
                        <a:t>Washington</a:t>
                      </a:r>
                    </a:p>
                    <a:p>
                      <a:pPr algn="ctr" fontAlgn="ctr"/>
                      <a:r>
                        <a:rPr lang="en-US" sz="2400" b="1" dirty="0">
                          <a:solidFill>
                            <a:schemeClr val="accent2"/>
                          </a:solidFill>
                          <a:effectLst/>
                          <a:latin typeface="Noto Sans" panose="020B0502040504020204"/>
                        </a:rPr>
                        <a:t>Virginia Vale</a:t>
                      </a:r>
                    </a:p>
                  </a:txBody>
                  <a:tcPr anchor="ctr"/>
                </a:tc>
                <a:tc>
                  <a:txBody>
                    <a:bodyPr/>
                    <a:lstStyle/>
                    <a:p>
                      <a:pPr algn="ctr" fontAlgn="ctr"/>
                      <a:r>
                        <a:rPr lang="en-US" sz="2400" b="1" dirty="0">
                          <a:solidFill>
                            <a:schemeClr val="accent2"/>
                          </a:solidFill>
                          <a:effectLst/>
                          <a:latin typeface="Noto Sans" panose="020B0502040504020204"/>
                        </a:rPr>
                        <a:t>13030</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483110368"/>
                  </a:ext>
                </a:extLst>
              </a:tr>
              <a:tr h="401471">
                <a:tc>
                  <a:txBody>
                    <a:bodyPr/>
                    <a:lstStyle/>
                    <a:p>
                      <a:pPr algn="ctr" fontAlgn="ctr"/>
                      <a:r>
                        <a:rPr lang="en-US" sz="2400" b="1" dirty="0">
                          <a:solidFill>
                            <a:schemeClr val="accent2"/>
                          </a:solidFill>
                          <a:effectLst/>
                          <a:latin typeface="Noto Sans" panose="020B0502040504020204"/>
                        </a:rPr>
                        <a:t>Virginia Village</a:t>
                      </a:r>
                    </a:p>
                  </a:txBody>
                  <a:tcPr anchor="ctr"/>
                </a:tc>
                <a:tc>
                  <a:txBody>
                    <a:bodyPr/>
                    <a:lstStyle/>
                    <a:p>
                      <a:pPr algn="ctr" fontAlgn="ctr"/>
                      <a:r>
                        <a:rPr lang="en-US" sz="2400" b="1" dirty="0">
                          <a:solidFill>
                            <a:schemeClr val="accent2"/>
                          </a:solidFill>
                          <a:effectLst/>
                          <a:latin typeface="Noto Sans" panose="020B0502040504020204"/>
                        </a:rPr>
                        <a:t>12844</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325147499"/>
                  </a:ext>
                </a:extLst>
              </a:tr>
              <a:tr h="401471">
                <a:tc>
                  <a:txBody>
                    <a:bodyPr/>
                    <a:lstStyle/>
                    <a:p>
                      <a:pPr algn="ctr" fontAlgn="ctr"/>
                      <a:r>
                        <a:rPr lang="en-US" sz="2400" b="1" dirty="0">
                          <a:solidFill>
                            <a:schemeClr val="accent2"/>
                          </a:solidFill>
                          <a:effectLst/>
                          <a:latin typeface="Noto Sans" panose="020B0502040504020204"/>
                        </a:rPr>
                        <a:t>Five Points</a:t>
                      </a:r>
                    </a:p>
                  </a:txBody>
                  <a:tcPr anchor="ctr"/>
                </a:tc>
                <a:tc>
                  <a:txBody>
                    <a:bodyPr/>
                    <a:lstStyle/>
                    <a:p>
                      <a:pPr algn="ctr" fontAlgn="ctr"/>
                      <a:r>
                        <a:rPr lang="en-US" sz="2400" b="1" dirty="0">
                          <a:solidFill>
                            <a:schemeClr val="accent2"/>
                          </a:solidFill>
                          <a:effectLst/>
                          <a:latin typeface="Noto Sans" panose="020B0502040504020204"/>
                        </a:rPr>
                        <a:t>12712</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746964392"/>
                  </a:ext>
                </a:extLst>
              </a:tr>
            </a:tbl>
          </a:graphicData>
        </a:graphic>
      </p:graphicFrame>
      <p:grpSp>
        <p:nvGrpSpPr>
          <p:cNvPr id="48" name="Group 47">
            <a:extLst>
              <a:ext uri="{FF2B5EF4-FFF2-40B4-BE49-F238E27FC236}">
                <a16:creationId xmlns:a16="http://schemas.microsoft.com/office/drawing/2014/main" id="{05CD5F07-4B77-4EEC-97BF-09E53B79A996}"/>
              </a:ext>
            </a:extLst>
          </p:cNvPr>
          <p:cNvGrpSpPr/>
          <p:nvPr/>
        </p:nvGrpSpPr>
        <p:grpSpPr>
          <a:xfrm>
            <a:off x="2372435" y="3004897"/>
            <a:ext cx="1003668" cy="537448"/>
            <a:chOff x="6973516" y="4071062"/>
            <a:chExt cx="1003668" cy="537448"/>
          </a:xfrm>
        </p:grpSpPr>
        <p:sp>
          <p:nvSpPr>
            <p:cNvPr id="49" name="Rectangle 48">
              <a:extLst>
                <a:ext uri="{FF2B5EF4-FFF2-40B4-BE49-F238E27FC236}">
                  <a16:creationId xmlns:a16="http://schemas.microsoft.com/office/drawing/2014/main" id="{3BD2ECDF-9748-4B62-BB2F-2EC521869180}"/>
                </a:ext>
              </a:extLst>
            </p:cNvPr>
            <p:cNvSpPr/>
            <p:nvPr/>
          </p:nvSpPr>
          <p:spPr>
            <a:xfrm>
              <a:off x="6973516" y="4071062"/>
              <a:ext cx="875240" cy="4113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F327CEC7-D385-4E26-95A9-CEBA3C0FE069}"/>
                </a:ext>
              </a:extLst>
            </p:cNvPr>
            <p:cNvSpPr/>
            <p:nvPr/>
          </p:nvSpPr>
          <p:spPr>
            <a:xfrm>
              <a:off x="7313627" y="4145323"/>
              <a:ext cx="185704" cy="252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ECE798-95A1-40F9-A0A8-FF5CE4D361B7}"/>
                </a:ext>
              </a:extLst>
            </p:cNvPr>
            <p:cNvCxnSpPr/>
            <p:nvPr/>
          </p:nvCxnSpPr>
          <p:spPr>
            <a:xfrm>
              <a:off x="7080347" y="418575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52DD62D-55AB-4BC9-8857-4A20B698FEA3}"/>
                </a:ext>
              </a:extLst>
            </p:cNvPr>
            <p:cNvCxnSpPr/>
            <p:nvPr/>
          </p:nvCxnSpPr>
          <p:spPr>
            <a:xfrm>
              <a:off x="7080347" y="4270935"/>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F006D2B-0A0A-41A1-B8DD-BD19A0D281D9}"/>
                </a:ext>
              </a:extLst>
            </p:cNvPr>
            <p:cNvCxnSpPr/>
            <p:nvPr/>
          </p:nvCxnSpPr>
          <p:spPr>
            <a:xfrm>
              <a:off x="7080347" y="435881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7CCC090-18AA-471C-BA5F-CDF4173A2685}"/>
                </a:ext>
              </a:extLst>
            </p:cNvPr>
            <p:cNvCxnSpPr/>
            <p:nvPr/>
          </p:nvCxnSpPr>
          <p:spPr>
            <a:xfrm>
              <a:off x="7608985" y="418575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A39202C-43D6-4E57-9107-3EF2C2192FCE}"/>
                </a:ext>
              </a:extLst>
            </p:cNvPr>
            <p:cNvCxnSpPr/>
            <p:nvPr/>
          </p:nvCxnSpPr>
          <p:spPr>
            <a:xfrm>
              <a:off x="7608985" y="4270935"/>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3A325A-809C-4066-B19A-FD63F5E7B3D8}"/>
                </a:ext>
              </a:extLst>
            </p:cNvPr>
            <p:cNvCxnSpPr/>
            <p:nvPr/>
          </p:nvCxnSpPr>
          <p:spPr>
            <a:xfrm>
              <a:off x="7608985" y="435881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F788075-BB03-4DE8-822E-0AC0B6E4F02C}"/>
                </a:ext>
              </a:extLst>
            </p:cNvPr>
            <p:cNvCxnSpPr/>
            <p:nvPr/>
          </p:nvCxnSpPr>
          <p:spPr>
            <a:xfrm>
              <a:off x="7001310" y="4545014"/>
              <a:ext cx="909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4DA593-FCCB-4375-A962-E2360C12FB4C}"/>
                </a:ext>
              </a:extLst>
            </p:cNvPr>
            <p:cNvCxnSpPr/>
            <p:nvPr/>
          </p:nvCxnSpPr>
          <p:spPr>
            <a:xfrm flipV="1">
              <a:off x="7918450" y="4102098"/>
              <a:ext cx="0" cy="45085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49253B-AC90-4673-A2E8-1B2FEEE87F63}"/>
                </a:ext>
              </a:extLst>
            </p:cNvPr>
            <p:cNvCxnSpPr/>
            <p:nvPr/>
          </p:nvCxnSpPr>
          <p:spPr>
            <a:xfrm>
              <a:off x="7046909" y="4600579"/>
              <a:ext cx="9302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96B3FCF-36E4-4634-BF9E-0E4981F26C91}"/>
                </a:ext>
              </a:extLst>
            </p:cNvPr>
            <p:cNvCxnSpPr/>
            <p:nvPr/>
          </p:nvCxnSpPr>
          <p:spPr>
            <a:xfrm flipV="1">
              <a:off x="7970837" y="4157034"/>
              <a:ext cx="0" cy="45147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1" name="Freeform 5">
            <a:extLst>
              <a:ext uri="{FF2B5EF4-FFF2-40B4-BE49-F238E27FC236}">
                <a16:creationId xmlns:a16="http://schemas.microsoft.com/office/drawing/2014/main" id="{47C4DE2E-06FA-4A85-8323-D3574CAF9939}"/>
              </a:ext>
            </a:extLst>
          </p:cNvPr>
          <p:cNvSpPr>
            <a:spLocks noEditPoints="1"/>
          </p:cNvSpPr>
          <p:nvPr/>
        </p:nvSpPr>
        <p:spPr bwMode="auto">
          <a:xfrm>
            <a:off x="4068937" y="1277563"/>
            <a:ext cx="2245104" cy="4877171"/>
          </a:xfrm>
          <a:custGeom>
            <a:avLst/>
            <a:gdLst>
              <a:gd name="T0" fmla="*/ 69 w 590"/>
              <a:gd name="T1" fmla="*/ 1055 h 1124"/>
              <a:gd name="T2" fmla="*/ 0 w 590"/>
              <a:gd name="T3" fmla="*/ 1055 h 1124"/>
              <a:gd name="T4" fmla="*/ 0 w 590"/>
              <a:gd name="T5" fmla="*/ 64 h 1124"/>
              <a:gd name="T6" fmla="*/ 11 w 590"/>
              <a:gd name="T7" fmla="*/ 64 h 1124"/>
              <a:gd name="T8" fmla="*/ 173 w 590"/>
              <a:gd name="T9" fmla="*/ 64 h 1124"/>
              <a:gd name="T10" fmla="*/ 183 w 590"/>
              <a:gd name="T11" fmla="*/ 53 h 1124"/>
              <a:gd name="T12" fmla="*/ 183 w 590"/>
              <a:gd name="T13" fmla="*/ 0 h 1124"/>
              <a:gd name="T14" fmla="*/ 217 w 590"/>
              <a:gd name="T15" fmla="*/ 10 h 1124"/>
              <a:gd name="T16" fmla="*/ 376 w 590"/>
              <a:gd name="T17" fmla="*/ 58 h 1124"/>
              <a:gd name="T18" fmla="*/ 464 w 590"/>
              <a:gd name="T19" fmla="*/ 64 h 1124"/>
              <a:gd name="T20" fmla="*/ 590 w 590"/>
              <a:gd name="T21" fmla="*/ 64 h 1124"/>
              <a:gd name="T22" fmla="*/ 590 w 590"/>
              <a:gd name="T23" fmla="*/ 1055 h 1124"/>
              <a:gd name="T24" fmla="*/ 522 w 590"/>
              <a:gd name="T25" fmla="*/ 1055 h 1124"/>
              <a:gd name="T26" fmla="*/ 522 w 590"/>
              <a:gd name="T27" fmla="*/ 1044 h 1124"/>
              <a:gd name="T28" fmla="*/ 521 w 590"/>
              <a:gd name="T29" fmla="*/ 953 h 1124"/>
              <a:gd name="T30" fmla="*/ 516 w 590"/>
              <a:gd name="T31" fmla="*/ 944 h 1124"/>
              <a:gd name="T32" fmla="*/ 511 w 590"/>
              <a:gd name="T33" fmla="*/ 953 h 1124"/>
              <a:gd name="T34" fmla="*/ 511 w 590"/>
              <a:gd name="T35" fmla="*/ 1042 h 1124"/>
              <a:gd name="T36" fmla="*/ 511 w 590"/>
              <a:gd name="T37" fmla="*/ 1055 h 1124"/>
              <a:gd name="T38" fmla="*/ 182 w 590"/>
              <a:gd name="T39" fmla="*/ 1124 h 1124"/>
              <a:gd name="T40" fmla="*/ 182 w 590"/>
              <a:gd name="T41" fmla="*/ 1111 h 1124"/>
              <a:gd name="T42" fmla="*/ 183 w 590"/>
              <a:gd name="T43" fmla="*/ 291 h 1124"/>
              <a:gd name="T44" fmla="*/ 183 w 590"/>
              <a:gd name="T45" fmla="*/ 147 h 1124"/>
              <a:gd name="T46" fmla="*/ 171 w 590"/>
              <a:gd name="T47" fmla="*/ 134 h 1124"/>
              <a:gd name="T48" fmla="*/ 82 w 590"/>
              <a:gd name="T49" fmla="*/ 134 h 1124"/>
              <a:gd name="T50" fmla="*/ 69 w 590"/>
              <a:gd name="T51" fmla="*/ 147 h 1124"/>
              <a:gd name="T52" fmla="*/ 69 w 590"/>
              <a:gd name="T53" fmla="*/ 1040 h 1124"/>
              <a:gd name="T54" fmla="*/ 69 w 590"/>
              <a:gd name="T55" fmla="*/ 1055 h 1124"/>
              <a:gd name="T56" fmla="*/ 511 w 590"/>
              <a:gd name="T57" fmla="*/ 592 h 1124"/>
              <a:gd name="T58" fmla="*/ 511 w 590"/>
              <a:gd name="T59" fmla="*/ 843 h 1124"/>
              <a:gd name="T60" fmla="*/ 516 w 590"/>
              <a:gd name="T61" fmla="*/ 857 h 1124"/>
              <a:gd name="T62" fmla="*/ 521 w 590"/>
              <a:gd name="T63" fmla="*/ 844 h 1124"/>
              <a:gd name="T64" fmla="*/ 521 w 590"/>
              <a:gd name="T65" fmla="*/ 342 h 1124"/>
              <a:gd name="T66" fmla="*/ 516 w 590"/>
              <a:gd name="T67" fmla="*/ 329 h 1124"/>
              <a:gd name="T68" fmla="*/ 511 w 590"/>
              <a:gd name="T69" fmla="*/ 342 h 1124"/>
              <a:gd name="T70" fmla="*/ 511 w 590"/>
              <a:gd name="T71" fmla="*/ 592 h 1124"/>
              <a:gd name="T72" fmla="*/ 321 w 590"/>
              <a:gd name="T73" fmla="*/ 634 h 1124"/>
              <a:gd name="T74" fmla="*/ 317 w 590"/>
              <a:gd name="T75" fmla="*/ 632 h 1124"/>
              <a:gd name="T76" fmla="*/ 240 w 590"/>
              <a:gd name="T77" fmla="*/ 627 h 1124"/>
              <a:gd name="T78" fmla="*/ 225 w 590"/>
              <a:gd name="T79" fmla="*/ 641 h 1124"/>
              <a:gd name="T80" fmla="*/ 242 w 590"/>
              <a:gd name="T81" fmla="*/ 653 h 1124"/>
              <a:gd name="T82" fmla="*/ 281 w 590"/>
              <a:gd name="T83" fmla="*/ 644 h 1124"/>
              <a:gd name="T84" fmla="*/ 321 w 590"/>
              <a:gd name="T85" fmla="*/ 634 h 1124"/>
              <a:gd name="T86" fmla="*/ 521 w 590"/>
              <a:gd name="T87" fmla="*/ 190 h 1124"/>
              <a:gd name="T88" fmla="*/ 521 w 590"/>
              <a:gd name="T89" fmla="*/ 143 h 1124"/>
              <a:gd name="T90" fmla="*/ 517 w 590"/>
              <a:gd name="T91" fmla="*/ 134 h 1124"/>
              <a:gd name="T92" fmla="*/ 511 w 590"/>
              <a:gd name="T93" fmla="*/ 142 h 1124"/>
              <a:gd name="T94" fmla="*/ 511 w 590"/>
              <a:gd name="T95" fmla="*/ 238 h 1124"/>
              <a:gd name="T96" fmla="*/ 516 w 590"/>
              <a:gd name="T97" fmla="*/ 246 h 1124"/>
              <a:gd name="T98" fmla="*/ 521 w 590"/>
              <a:gd name="T99" fmla="*/ 238 h 1124"/>
              <a:gd name="T100" fmla="*/ 521 w 590"/>
              <a:gd name="T101" fmla="*/ 19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1124">
                <a:moveTo>
                  <a:pt x="69" y="1055"/>
                </a:moveTo>
                <a:cubicBezTo>
                  <a:pt x="45" y="1055"/>
                  <a:pt x="23" y="1055"/>
                  <a:pt x="0" y="1055"/>
                </a:cubicBezTo>
                <a:cubicBezTo>
                  <a:pt x="0" y="725"/>
                  <a:pt x="0" y="395"/>
                  <a:pt x="0" y="64"/>
                </a:cubicBezTo>
                <a:cubicBezTo>
                  <a:pt x="3" y="64"/>
                  <a:pt x="7" y="64"/>
                  <a:pt x="11" y="64"/>
                </a:cubicBezTo>
                <a:cubicBezTo>
                  <a:pt x="65" y="64"/>
                  <a:pt x="119" y="64"/>
                  <a:pt x="173" y="64"/>
                </a:cubicBezTo>
                <a:cubicBezTo>
                  <a:pt x="181" y="64"/>
                  <a:pt x="184" y="61"/>
                  <a:pt x="183" y="53"/>
                </a:cubicBezTo>
                <a:cubicBezTo>
                  <a:pt x="183" y="36"/>
                  <a:pt x="183" y="19"/>
                  <a:pt x="183" y="0"/>
                </a:cubicBezTo>
                <a:cubicBezTo>
                  <a:pt x="196" y="3"/>
                  <a:pt x="207" y="6"/>
                  <a:pt x="217" y="10"/>
                </a:cubicBezTo>
                <a:cubicBezTo>
                  <a:pt x="270" y="26"/>
                  <a:pt x="323" y="41"/>
                  <a:pt x="376" y="58"/>
                </a:cubicBezTo>
                <a:cubicBezTo>
                  <a:pt x="405" y="68"/>
                  <a:pt x="434" y="63"/>
                  <a:pt x="464" y="64"/>
                </a:cubicBezTo>
                <a:cubicBezTo>
                  <a:pt x="506" y="65"/>
                  <a:pt x="547" y="64"/>
                  <a:pt x="590" y="64"/>
                </a:cubicBezTo>
                <a:cubicBezTo>
                  <a:pt x="590" y="394"/>
                  <a:pt x="590" y="724"/>
                  <a:pt x="590" y="1055"/>
                </a:cubicBezTo>
                <a:cubicBezTo>
                  <a:pt x="568" y="1055"/>
                  <a:pt x="545" y="1055"/>
                  <a:pt x="522" y="1055"/>
                </a:cubicBezTo>
                <a:cubicBezTo>
                  <a:pt x="522" y="1051"/>
                  <a:pt x="522" y="1047"/>
                  <a:pt x="522" y="1044"/>
                </a:cubicBezTo>
                <a:cubicBezTo>
                  <a:pt x="521" y="1014"/>
                  <a:pt x="522" y="983"/>
                  <a:pt x="521" y="953"/>
                </a:cubicBezTo>
                <a:cubicBezTo>
                  <a:pt x="521" y="950"/>
                  <a:pt x="518" y="947"/>
                  <a:pt x="516" y="944"/>
                </a:cubicBezTo>
                <a:cubicBezTo>
                  <a:pt x="515" y="947"/>
                  <a:pt x="511" y="950"/>
                  <a:pt x="511" y="953"/>
                </a:cubicBezTo>
                <a:cubicBezTo>
                  <a:pt x="511" y="982"/>
                  <a:pt x="511" y="1012"/>
                  <a:pt x="511" y="1042"/>
                </a:cubicBezTo>
                <a:cubicBezTo>
                  <a:pt x="511" y="1046"/>
                  <a:pt x="511" y="1050"/>
                  <a:pt x="511" y="1055"/>
                </a:cubicBezTo>
                <a:cubicBezTo>
                  <a:pt x="401" y="1078"/>
                  <a:pt x="292" y="1101"/>
                  <a:pt x="182" y="1124"/>
                </a:cubicBezTo>
                <a:cubicBezTo>
                  <a:pt x="182" y="1119"/>
                  <a:pt x="182" y="1115"/>
                  <a:pt x="182" y="1111"/>
                </a:cubicBezTo>
                <a:cubicBezTo>
                  <a:pt x="182" y="838"/>
                  <a:pt x="183" y="564"/>
                  <a:pt x="183" y="291"/>
                </a:cubicBezTo>
                <a:cubicBezTo>
                  <a:pt x="183" y="243"/>
                  <a:pt x="183" y="195"/>
                  <a:pt x="183" y="147"/>
                </a:cubicBezTo>
                <a:cubicBezTo>
                  <a:pt x="183" y="137"/>
                  <a:pt x="180" y="134"/>
                  <a:pt x="171" y="134"/>
                </a:cubicBezTo>
                <a:cubicBezTo>
                  <a:pt x="141" y="135"/>
                  <a:pt x="111" y="135"/>
                  <a:pt x="82" y="134"/>
                </a:cubicBezTo>
                <a:cubicBezTo>
                  <a:pt x="71" y="134"/>
                  <a:pt x="69" y="137"/>
                  <a:pt x="69" y="147"/>
                </a:cubicBezTo>
                <a:cubicBezTo>
                  <a:pt x="69" y="445"/>
                  <a:pt x="69" y="743"/>
                  <a:pt x="69" y="1040"/>
                </a:cubicBezTo>
                <a:cubicBezTo>
                  <a:pt x="69" y="1045"/>
                  <a:pt x="69" y="1050"/>
                  <a:pt x="69" y="1055"/>
                </a:cubicBezTo>
                <a:close/>
                <a:moveTo>
                  <a:pt x="511" y="592"/>
                </a:moveTo>
                <a:cubicBezTo>
                  <a:pt x="511" y="676"/>
                  <a:pt x="511" y="760"/>
                  <a:pt x="511" y="843"/>
                </a:cubicBezTo>
                <a:cubicBezTo>
                  <a:pt x="511" y="848"/>
                  <a:pt x="508" y="857"/>
                  <a:pt x="516" y="857"/>
                </a:cubicBezTo>
                <a:cubicBezTo>
                  <a:pt x="525" y="858"/>
                  <a:pt x="521" y="849"/>
                  <a:pt x="521" y="844"/>
                </a:cubicBezTo>
                <a:cubicBezTo>
                  <a:pt x="522" y="677"/>
                  <a:pt x="522" y="509"/>
                  <a:pt x="521" y="342"/>
                </a:cubicBezTo>
                <a:cubicBezTo>
                  <a:pt x="521" y="337"/>
                  <a:pt x="525" y="330"/>
                  <a:pt x="516" y="329"/>
                </a:cubicBezTo>
                <a:cubicBezTo>
                  <a:pt x="515" y="329"/>
                  <a:pt x="511" y="338"/>
                  <a:pt x="511" y="342"/>
                </a:cubicBezTo>
                <a:cubicBezTo>
                  <a:pt x="511" y="426"/>
                  <a:pt x="511" y="509"/>
                  <a:pt x="511" y="592"/>
                </a:cubicBezTo>
                <a:close/>
                <a:moveTo>
                  <a:pt x="321" y="634"/>
                </a:moveTo>
                <a:cubicBezTo>
                  <a:pt x="319" y="633"/>
                  <a:pt x="318" y="632"/>
                  <a:pt x="317" y="632"/>
                </a:cubicBezTo>
                <a:cubicBezTo>
                  <a:pt x="291" y="630"/>
                  <a:pt x="265" y="628"/>
                  <a:pt x="240" y="627"/>
                </a:cubicBezTo>
                <a:cubicBezTo>
                  <a:pt x="231" y="627"/>
                  <a:pt x="224" y="634"/>
                  <a:pt x="225" y="641"/>
                </a:cubicBezTo>
                <a:cubicBezTo>
                  <a:pt x="225" y="650"/>
                  <a:pt x="233" y="655"/>
                  <a:pt x="242" y="653"/>
                </a:cubicBezTo>
                <a:cubicBezTo>
                  <a:pt x="255" y="650"/>
                  <a:pt x="268" y="647"/>
                  <a:pt x="281" y="644"/>
                </a:cubicBezTo>
                <a:cubicBezTo>
                  <a:pt x="294" y="641"/>
                  <a:pt x="307" y="638"/>
                  <a:pt x="321" y="634"/>
                </a:cubicBezTo>
                <a:close/>
                <a:moveTo>
                  <a:pt x="521" y="190"/>
                </a:moveTo>
                <a:cubicBezTo>
                  <a:pt x="521" y="174"/>
                  <a:pt x="522" y="159"/>
                  <a:pt x="521" y="143"/>
                </a:cubicBezTo>
                <a:cubicBezTo>
                  <a:pt x="521" y="140"/>
                  <a:pt x="518" y="137"/>
                  <a:pt x="517" y="134"/>
                </a:cubicBezTo>
                <a:cubicBezTo>
                  <a:pt x="515" y="137"/>
                  <a:pt x="511" y="140"/>
                  <a:pt x="511" y="142"/>
                </a:cubicBezTo>
                <a:cubicBezTo>
                  <a:pt x="511" y="174"/>
                  <a:pt x="511" y="206"/>
                  <a:pt x="511" y="238"/>
                </a:cubicBezTo>
                <a:cubicBezTo>
                  <a:pt x="511" y="240"/>
                  <a:pt x="514" y="243"/>
                  <a:pt x="516" y="246"/>
                </a:cubicBezTo>
                <a:cubicBezTo>
                  <a:pt x="518" y="243"/>
                  <a:pt x="521" y="240"/>
                  <a:pt x="521" y="238"/>
                </a:cubicBezTo>
                <a:cubicBezTo>
                  <a:pt x="522" y="222"/>
                  <a:pt x="521" y="206"/>
                  <a:pt x="521" y="1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1"/>
              </a:solidFill>
            </a:endParaRPr>
          </a:p>
        </p:txBody>
      </p:sp>
      <p:sp>
        <p:nvSpPr>
          <p:cNvPr id="72" name="TextBox 71">
            <a:extLst>
              <a:ext uri="{FF2B5EF4-FFF2-40B4-BE49-F238E27FC236}">
                <a16:creationId xmlns:a16="http://schemas.microsoft.com/office/drawing/2014/main" id="{F93073FD-B4CC-4B94-BFC8-4848AC1F9F51}"/>
              </a:ext>
            </a:extLst>
          </p:cNvPr>
          <p:cNvSpPr txBox="1"/>
          <p:nvPr/>
        </p:nvSpPr>
        <p:spPr>
          <a:xfrm>
            <a:off x="1710533" y="3523959"/>
            <a:ext cx="2189729"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$62K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Annual Median Income</a:t>
            </a:r>
          </a:p>
        </p:txBody>
      </p:sp>
      <p:pic>
        <p:nvPicPr>
          <p:cNvPr id="5" name="Audio 4">
            <a:hlinkClick r:id="" action="ppaction://media"/>
            <a:extLst>
              <a:ext uri="{FF2B5EF4-FFF2-40B4-BE49-F238E27FC236}">
                <a16:creationId xmlns:a16="http://schemas.microsoft.com/office/drawing/2014/main" id="{26B66D82-29BE-412C-81B4-9496C907D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01033421"/>
      </p:ext>
    </p:extLst>
  </p:cSld>
  <p:clrMapOvr>
    <a:masterClrMapping/>
  </p:clrMapOvr>
  <mc:AlternateContent xmlns:mc="http://schemas.openxmlformats.org/markup-compatibility/2006">
    <mc:Choice xmlns:p14="http://schemas.microsoft.com/office/powerpoint/2010/main" Requires="p14">
      <p:transition spd="slow" p14:dur="2000" advTm="59688"/>
    </mc:Choice>
    <mc:Fallback>
      <p:transition spd="slow" advTm="59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9" y="-66409"/>
            <a:ext cx="785546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8</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A65174-2D64-4C2E-9469-57CA815D8824}"/>
              </a:ext>
            </a:extLst>
          </p:cNvPr>
          <p:cNvPicPr>
            <a:picLocks noChangeAspect="1"/>
          </p:cNvPicPr>
          <p:nvPr/>
        </p:nvPicPr>
        <p:blipFill>
          <a:blip r:embed="rId5"/>
          <a:stretch>
            <a:fillRect/>
          </a:stretch>
        </p:blipFill>
        <p:spPr>
          <a:xfrm>
            <a:off x="516071" y="1402079"/>
            <a:ext cx="11159858" cy="5212881"/>
          </a:xfrm>
          <a:prstGeom prst="rect">
            <a:avLst/>
          </a:prstGeom>
          <a:effectLst>
            <a:softEdge rad="50800"/>
          </a:effectLst>
        </p:spPr>
      </p:pic>
      <p:pic>
        <p:nvPicPr>
          <p:cNvPr id="6" name="Audio 5">
            <a:hlinkClick r:id="" action="ppaction://media"/>
            <a:extLst>
              <a:ext uri="{FF2B5EF4-FFF2-40B4-BE49-F238E27FC236}">
                <a16:creationId xmlns:a16="http://schemas.microsoft.com/office/drawing/2014/main" id="{6F83B298-0FD9-46A5-851F-5D5711C6C2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2995717"/>
      </p:ext>
    </p:extLst>
  </p:cSld>
  <p:clrMapOvr>
    <a:masterClrMapping/>
  </p:clrMapOvr>
  <mc:AlternateContent xmlns:mc="http://schemas.openxmlformats.org/markup-compatibility/2006">
    <mc:Choice xmlns:p14="http://schemas.microsoft.com/office/powerpoint/2010/main" Requires="p14">
      <p:transition spd="slow" p14:dur="2000" advTm="24216"/>
    </mc:Choice>
    <mc:Fallback>
      <p:transition spd="slow" advTm="2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2.6"/>
</p:tagLst>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23703</TotalTime>
  <Words>1146</Words>
  <Application>Microsoft Office PowerPoint</Application>
  <PresentationFormat>Widescreen</PresentationFormat>
  <Paragraphs>614</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Noto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Shell, William</cp:lastModifiedBy>
  <cp:revision>1858</cp:revision>
  <cp:lastPrinted>2019-10-25T15:56:05Z</cp:lastPrinted>
  <dcterms:created xsi:type="dcterms:W3CDTF">2017-12-05T16:25:52Z</dcterms:created>
  <dcterms:modified xsi:type="dcterms:W3CDTF">2019-10-25T16:37:32Z</dcterms:modified>
</cp:coreProperties>
</file>